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</p:sldIdLst>
  <p:sldSz cx="18288000" cy="10287000"/>
  <p:notesSz cx="6858000" cy="9144000"/>
  <p:embeddedFontLst>
    <p:embeddedFont>
      <p:font typeface="Arimo" panose="020B0604020202020204" charset="0"/>
      <p:regular r:id="rId20"/>
      <p:bold r:id="rId21"/>
      <p:italic r:id="rId22"/>
      <p:boldItalic r:id="rId23"/>
    </p:embeddedFont>
    <p:embeddedFont>
      <p:font typeface="Arimo Bold" panose="020B0604020202020204" charset="0"/>
      <p:regular r:id="rId24"/>
      <p:bold r:id="rId25"/>
    </p:embeddedFont>
    <p:embeddedFont>
      <p:font typeface="Arimo Italics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Inter Bold" panose="020B0604020202020204" charset="0"/>
      <p:regular r:id="rId31"/>
    </p:embeddedFont>
    <p:embeddedFont>
      <p:font typeface="Tex Gyre Adventor" panose="020B0604020202020204" charset="-18"/>
      <p:regular r:id="rId32"/>
    </p:embeddedFont>
    <p:embeddedFont>
      <p:font typeface="Tex Gyre Adventor Bold" panose="020B0604020202020204" charset="-1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sv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jpeg"/><Relationship Id="rId5" Type="http://schemas.openxmlformats.org/officeDocument/2006/relationships/image" Target="../media/image5.svg"/><Relationship Id="rId10" Type="http://schemas.openxmlformats.org/officeDocument/2006/relationships/image" Target="../media/image3.jpeg"/><Relationship Id="rId4" Type="http://schemas.openxmlformats.org/officeDocument/2006/relationships/image" Target="../media/image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2.svg"/><Relationship Id="rId10" Type="http://schemas.openxmlformats.org/officeDocument/2006/relationships/image" Target="../media/image42.jpeg"/><Relationship Id="rId4" Type="http://schemas.openxmlformats.org/officeDocument/2006/relationships/image" Target="../media/image1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46.jpe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35.jpeg"/><Relationship Id="rId5" Type="http://schemas.openxmlformats.org/officeDocument/2006/relationships/image" Target="../media/image5.svg"/><Relationship Id="rId10" Type="http://schemas.openxmlformats.org/officeDocument/2006/relationships/image" Target="../media/image49.jpeg"/><Relationship Id="rId4" Type="http://schemas.openxmlformats.org/officeDocument/2006/relationships/image" Target="../media/image4.png"/><Relationship Id="rId9" Type="http://schemas.openxmlformats.org/officeDocument/2006/relationships/image" Target="../media/image48.jpeg"/><Relationship Id="rId1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56.jpe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52.png"/><Relationship Id="rId11" Type="http://schemas.openxmlformats.org/officeDocument/2006/relationships/image" Target="../media/image55.jpeg"/><Relationship Id="rId5" Type="http://schemas.openxmlformats.org/officeDocument/2006/relationships/image" Target="../media/image5.svg"/><Relationship Id="rId10" Type="http://schemas.openxmlformats.org/officeDocument/2006/relationships/image" Target="../media/image54.jpeg"/><Relationship Id="rId4" Type="http://schemas.openxmlformats.org/officeDocument/2006/relationships/image" Target="../media/image4.png"/><Relationship Id="rId9" Type="http://schemas.openxmlformats.org/officeDocument/2006/relationships/image" Target="../media/image53.jpeg"/><Relationship Id="rId1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sv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3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sv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sv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sv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3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sv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.jpe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61929">
            <a:off x="9529097" y="-3897920"/>
            <a:ext cx="12406564" cy="12856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03445">
            <a:off x="16271422" y="-688600"/>
            <a:ext cx="2293248" cy="2376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07459">
            <a:off x="-469322" y="7673063"/>
            <a:ext cx="2393626" cy="24804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512446">
            <a:off x="-1875930" y="3860717"/>
            <a:ext cx="10179983" cy="1054920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32962" y="9258300"/>
            <a:ext cx="1181100" cy="11811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259300" y="2331504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85675" y="3085370"/>
            <a:ext cx="15716650" cy="2737064"/>
            <a:chOff x="0" y="0"/>
            <a:chExt cx="20955533" cy="364941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81273"/>
              <a:ext cx="20955533" cy="2655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0"/>
                </a:lnSpc>
              </a:pPr>
              <a:r>
                <a:rPr lang="en-US" sz="14000" spc="1400">
                  <a:solidFill>
                    <a:srgbClr val="6BD4CD"/>
                  </a:solidFill>
                  <a:latin typeface="Tex Gyre Adventor Bold"/>
                </a:rPr>
                <a:t>STAŻ W SEVILLI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947571"/>
              <a:ext cx="20955533" cy="706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</a:pPr>
              <a:r>
                <a:rPr lang="en-US" sz="3199" spc="319">
                  <a:solidFill>
                    <a:srgbClr val="6BD4CD"/>
                  </a:solidFill>
                  <a:latin typeface="Tex Gyre Adventor"/>
                </a:rPr>
                <a:t>ANASTASIIA REPKO</a:t>
              </a:r>
            </a:p>
          </p:txBody>
        </p:sp>
      </p:grpSp>
      <p:pic>
        <p:nvPicPr>
          <p:cNvPr id="14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598" y="861520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46708">
            <a:off x="1773473" y="-2588686"/>
            <a:ext cx="14114256" cy="146261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100000">
            <a:off x="13478453" y="-1581330"/>
            <a:ext cx="6728617" cy="6972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601395">
            <a:off x="-692428" y="6150336"/>
            <a:ext cx="5784808" cy="59946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19599">
            <a:off x="-597974" y="6591638"/>
            <a:ext cx="1828200" cy="189450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259300" y="55624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868680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73276" y="290945"/>
            <a:ext cx="4746493" cy="4746493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6680" r="-16680" b="-20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587365" y="556244"/>
            <a:ext cx="6791273" cy="3820043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33339" r="11" b="19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850455" y="2261451"/>
            <a:ext cx="4925899" cy="492589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27003" r="-6356" b="-20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87365" y="4604786"/>
            <a:ext cx="6791273" cy="3820043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t="-16669" r="11" b="-16650"/>
              </a:stretch>
            </a:blipFill>
          </p:spPr>
        </p:sp>
      </p:grpSp>
      <p:pic>
        <p:nvPicPr>
          <p:cNvPr id="19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069" y="887381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98464">
            <a:off x="443928" y="-1958927"/>
            <a:ext cx="8745696" cy="90628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12452">
            <a:off x="9123109" y="3852587"/>
            <a:ext cx="8404696" cy="8709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751019">
            <a:off x="8323009" y="-2148163"/>
            <a:ext cx="8404696" cy="87095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24410">
            <a:off x="16623964" y="7774634"/>
            <a:ext cx="2753452" cy="28533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741028">
            <a:off x="-640462" y="-1117273"/>
            <a:ext cx="2531207" cy="26230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078200" y="9258300"/>
            <a:ext cx="1181100" cy="11811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2950" y="742950"/>
            <a:ext cx="571500" cy="5715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91201">
            <a:off x="1217359" y="3508409"/>
            <a:ext cx="8404696" cy="87095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152524" y="120545"/>
            <a:ext cx="10529833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</a:pPr>
            <a:r>
              <a:rPr lang="en-US" sz="3006" dirty="0">
                <a:solidFill>
                  <a:srgbClr val="04345C"/>
                </a:solidFill>
              </a:rPr>
              <a:t>W </a:t>
            </a:r>
            <a:r>
              <a:rPr lang="en-US" sz="3006" dirty="0" err="1">
                <a:solidFill>
                  <a:srgbClr val="04345C"/>
                </a:solidFill>
              </a:rPr>
              <a:t>czasie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wolnym</a:t>
            </a:r>
            <a:r>
              <a:rPr lang="en-US" sz="3006" dirty="0">
                <a:solidFill>
                  <a:srgbClr val="04345C"/>
                </a:solidFill>
              </a:rPr>
              <a:t> od </a:t>
            </a:r>
            <a:r>
              <a:rPr lang="en-US" sz="3006" dirty="0" err="1">
                <a:solidFill>
                  <a:srgbClr val="04345C"/>
                </a:solidFill>
              </a:rPr>
              <a:t>pracy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zwiedzaliśmy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dużo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zabytków</a:t>
            </a:r>
            <a:r>
              <a:rPr lang="en-US" sz="3006" dirty="0">
                <a:solidFill>
                  <a:srgbClr val="04345C"/>
                </a:solidFill>
              </a:rPr>
              <a:t> m. in. </a:t>
            </a:r>
            <a:r>
              <a:rPr lang="en-US" sz="3006" dirty="0" err="1">
                <a:solidFill>
                  <a:srgbClr val="04345C"/>
                </a:solidFill>
              </a:rPr>
              <a:t>Muzeum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Automovilístico</a:t>
            </a:r>
            <a:r>
              <a:rPr lang="en-US" sz="3006" dirty="0">
                <a:solidFill>
                  <a:srgbClr val="04345C"/>
                </a:solidFill>
              </a:rPr>
              <a:t> de Málaga, </a:t>
            </a:r>
            <a:r>
              <a:rPr lang="en-US" sz="3006" dirty="0" err="1">
                <a:solidFill>
                  <a:srgbClr val="04345C"/>
                </a:solidFill>
              </a:rPr>
              <a:t>Muzeum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Piscass</a:t>
            </a:r>
            <a:r>
              <a:rPr lang="pl-PL" sz="3006" dirty="0">
                <a:solidFill>
                  <a:srgbClr val="04345C"/>
                </a:solidFill>
              </a:rPr>
              <a:t>o</a:t>
            </a:r>
            <a:r>
              <a:rPr lang="en-US" sz="3006" dirty="0">
                <a:solidFill>
                  <a:srgbClr val="04345C"/>
                </a:solidFill>
              </a:rPr>
              <a:t>, </a:t>
            </a:r>
            <a:r>
              <a:rPr lang="en-US" sz="3006" dirty="0" err="1">
                <a:solidFill>
                  <a:srgbClr val="04345C"/>
                </a:solidFill>
              </a:rPr>
              <a:t>Zamek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Gibralfaro</a:t>
            </a:r>
            <a:r>
              <a:rPr lang="en-US" sz="3006" dirty="0">
                <a:solidFill>
                  <a:srgbClr val="04345C"/>
                </a:solidFill>
              </a:rPr>
              <a:t>, </a:t>
            </a:r>
            <a:r>
              <a:rPr lang="en-US" sz="3006" dirty="0" err="1">
                <a:solidFill>
                  <a:srgbClr val="04345C"/>
                </a:solidFill>
              </a:rPr>
              <a:t>Ogród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Botaniczny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i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wiele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innych</a:t>
            </a:r>
            <a:r>
              <a:rPr lang="en-US" sz="3006" dirty="0">
                <a:solidFill>
                  <a:srgbClr val="04345C"/>
                </a:solidFill>
              </a:rPr>
              <a:t> </a:t>
            </a:r>
            <a:r>
              <a:rPr lang="en-US" sz="3006" dirty="0" err="1">
                <a:solidFill>
                  <a:srgbClr val="04345C"/>
                </a:solidFill>
              </a:rPr>
              <a:t>miejsc</a:t>
            </a:r>
            <a:r>
              <a:rPr lang="en-US" sz="3006" dirty="0">
                <a:solidFill>
                  <a:srgbClr val="04345C"/>
                </a:solidFill>
              </a:rPr>
              <a:t>.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344762" y="1482185"/>
            <a:ext cx="4944789" cy="4944789"/>
            <a:chOff x="0" y="0"/>
            <a:chExt cx="12700000" cy="12700000"/>
          </a:xfrm>
        </p:grpSpPr>
        <p:sp>
          <p:nvSpPr>
            <p:cNvPr id="15" name="Freeform 1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6"/>
              <a:stretch>
                <a:fillRect l="-10602" t="6750" r="-10195" b="2650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016706" y="3887551"/>
            <a:ext cx="4888443" cy="4888443"/>
            <a:chOff x="0" y="0"/>
            <a:chExt cx="12700000" cy="12700000"/>
          </a:xfrm>
        </p:grpSpPr>
        <p:sp>
          <p:nvSpPr>
            <p:cNvPr id="17" name="Freeform 17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7"/>
              <a:stretch>
                <a:fillRect l="-8049" t="6749" r="-12749" b="265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424680" y="4043767"/>
            <a:ext cx="4576009" cy="4576009"/>
            <a:chOff x="0" y="0"/>
            <a:chExt cx="12700000" cy="12700000"/>
          </a:xfrm>
        </p:grpSpPr>
        <p:sp>
          <p:nvSpPr>
            <p:cNvPr id="19" name="Freeform 19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8"/>
              <a:stretch>
                <a:fillRect l="991" t="516" r="1398" b="1873"/>
              </a:stretch>
            </a:blipFill>
          </p:spPr>
        </p:sp>
      </p:grpSp>
      <p:pic>
        <p:nvPicPr>
          <p:cNvPr id="20" name="t_video53796779338980431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6087" y="742950"/>
            <a:ext cx="4286250" cy="76200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1" name="Obraz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7716" y="8968267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37344">
            <a:off x="8416210" y="-3200493"/>
            <a:ext cx="11223440" cy="116305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9280">
            <a:off x="12822143" y="5527205"/>
            <a:ext cx="7703445" cy="79828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9909">
            <a:off x="-1445661" y="-889124"/>
            <a:ext cx="5359726" cy="55541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81687">
            <a:off x="-1391985" y="2028311"/>
            <a:ext cx="11649703" cy="1207223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320056" y="8324850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687800" y="45720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2128">
            <a:off x="17306081" y="408561"/>
            <a:ext cx="2085489" cy="2161129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864297" y="1326071"/>
            <a:ext cx="3430691" cy="3351285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22" t="-1184" r="-66" b="-1229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518647" y="5057840"/>
            <a:ext cx="3430691" cy="3351285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22" t="-9646" r="-66" b="-9691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907419" y="3624631"/>
            <a:ext cx="5049540" cy="4932665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55837" t="26" r="-55926" b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526161" y="101585"/>
            <a:ext cx="3430691" cy="3351285"/>
            <a:chOff x="0" y="0"/>
            <a:chExt cx="482854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5690" t="26" r="-24702" b="-17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16950" y="431999"/>
            <a:ext cx="3430691" cy="3351285"/>
            <a:chOff x="0" y="0"/>
            <a:chExt cx="4828540" cy="4716780"/>
          </a:xfrm>
        </p:grpSpPr>
        <p:sp>
          <p:nvSpPr>
            <p:cNvPr id="21" name="Freeform 2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22" t="-26836" r="-66" b="-26880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201856" y="4540680"/>
            <a:ext cx="3600397" cy="3517063"/>
            <a:chOff x="0" y="0"/>
            <a:chExt cx="4828540" cy="4716780"/>
          </a:xfrm>
        </p:grpSpPr>
        <p:sp>
          <p:nvSpPr>
            <p:cNvPr id="23" name="Freeform 2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22" t="-45808" r="-66" b="-63734"/>
              </a:stretch>
            </a:blipFill>
          </p:spPr>
        </p:sp>
      </p:grpSp>
      <p:pic>
        <p:nvPicPr>
          <p:cNvPr id="24" name="t_video53796779338980433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85876" y="106222"/>
            <a:ext cx="3950796" cy="856226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5" name="Obraz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7557" y="8915100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0171">
            <a:off x="7947035" y="-1756669"/>
            <a:ext cx="11828430" cy="1225744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259300" y="1261094"/>
            <a:ext cx="1348756" cy="134875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4345C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8686800"/>
            <a:ext cx="571500" cy="5715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085908">
            <a:off x="-1947600" y="6241968"/>
            <a:ext cx="4977542" cy="51580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857178" y="8638444"/>
            <a:ext cx="2666467" cy="27631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488175" y="-3364431"/>
            <a:ext cx="5205502" cy="5394303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868691" y="305386"/>
            <a:ext cx="5275319" cy="5153218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151" t="26" r="-15241" b="-17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5264711" y="4563402"/>
            <a:ext cx="3430691" cy="3351285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t="-9727" r="-43" b="-268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95651" y="4266566"/>
            <a:ext cx="4252596" cy="4154167"/>
            <a:chOff x="0" y="0"/>
            <a:chExt cx="4828540" cy="4716780"/>
          </a:xfrm>
        </p:grpSpPr>
        <p:sp>
          <p:nvSpPr>
            <p:cNvPr id="16" name="Freeform 1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22" t="-18253" r="-66" b="-18298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97196" y="604334"/>
            <a:ext cx="3430691" cy="3351285"/>
            <a:chOff x="0" y="0"/>
            <a:chExt cx="4828540" cy="4716780"/>
          </a:xfrm>
        </p:grpSpPr>
        <p:sp>
          <p:nvSpPr>
            <p:cNvPr id="18" name="Freeform 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22" t="-2607" r="-66" b="-33944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8106664" y="194559"/>
            <a:ext cx="4472358" cy="4368843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15072" t="26" r="-15162" b="-17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055453" y="194559"/>
            <a:ext cx="3600397" cy="3517063"/>
            <a:chOff x="0" y="0"/>
            <a:chExt cx="4828540" cy="4716780"/>
          </a:xfrm>
        </p:grpSpPr>
        <p:sp>
          <p:nvSpPr>
            <p:cNvPr id="22" name="Freeform 2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15072" t="26" r="-15162" b="-17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910011" y="4764983"/>
            <a:ext cx="3958680" cy="3867053"/>
            <a:chOff x="0" y="0"/>
            <a:chExt cx="4828540" cy="4716780"/>
          </a:xfrm>
        </p:grpSpPr>
        <p:sp>
          <p:nvSpPr>
            <p:cNvPr id="24" name="Freeform 2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t="-34289" r="-43" b="-1821"/>
              </a:stretch>
            </a:blip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3517891" y="5572888"/>
            <a:ext cx="3016783" cy="2946958"/>
            <a:chOff x="0" y="0"/>
            <a:chExt cx="4828540" cy="4716780"/>
          </a:xfrm>
        </p:grpSpPr>
        <p:sp>
          <p:nvSpPr>
            <p:cNvPr id="26" name="Freeform 2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3"/>
              <a:stretch>
                <a:fillRect l="-15032" t="26" r="-15121" b="-17"/>
              </a:stretch>
            </a:blipFill>
          </p:spPr>
        </p:sp>
      </p:grpSp>
      <p:pic>
        <p:nvPicPr>
          <p:cNvPr id="27" name="Obraz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13323" y="8960487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03812">
            <a:off x="7734484" y="-1426231"/>
            <a:ext cx="12139540" cy="125798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78710">
            <a:off x="568430" y="-2393540"/>
            <a:ext cx="9505467" cy="98502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97617">
            <a:off x="-802670" y="-2095492"/>
            <a:ext cx="4648188" cy="48167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44338" y="149974"/>
            <a:ext cx="6953650" cy="110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8"/>
              </a:lnSpc>
            </a:pPr>
            <a:r>
              <a:rPr lang="en-US" sz="2972">
                <a:solidFill>
                  <a:srgbClr val="6BD4CD"/>
                </a:solidFill>
                <a:latin typeface="Tex Gyre Adventor"/>
              </a:rPr>
              <a:t>Braliśmy także udział w zajęciach z języka hiszpańskiego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259300" y="8401050"/>
            <a:ext cx="1181100" cy="11811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09600" y="74295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49955">
            <a:off x="-1034470" y="1464703"/>
            <a:ext cx="1772951" cy="18372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32020">
            <a:off x="15091655" y="9284087"/>
            <a:ext cx="2397624" cy="2484585"/>
          </a:xfrm>
          <a:prstGeom prst="rect">
            <a:avLst/>
          </a:prstGeom>
        </p:spPr>
      </p:pic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3842843" y="194559"/>
            <a:ext cx="4163987" cy="4067608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49014" t="-23952" r="-34038" b="-30096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144000" y="4246883"/>
            <a:ext cx="4252596" cy="4154167"/>
            <a:chOff x="0" y="0"/>
            <a:chExt cx="4828540" cy="4716780"/>
          </a:xfrm>
        </p:grpSpPr>
        <p:sp>
          <p:nvSpPr>
            <p:cNvPr id="16" name="Freeform 1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88789" t="-45051" r="-35775" b="-43419"/>
              </a:stretch>
            </a:blip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9836456" y="194559"/>
            <a:ext cx="3967799" cy="3875961"/>
            <a:chOff x="0" y="0"/>
            <a:chExt cx="4828540" cy="4716780"/>
          </a:xfrm>
        </p:grpSpPr>
        <p:sp>
          <p:nvSpPr>
            <p:cNvPr id="18" name="Freeform 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38094" t="-26038" r="-48238" b="-30898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3804254" y="4410123"/>
            <a:ext cx="3958680" cy="3867053"/>
            <a:chOff x="0" y="0"/>
            <a:chExt cx="4828540" cy="4716780"/>
          </a:xfrm>
        </p:grpSpPr>
        <p:sp>
          <p:nvSpPr>
            <p:cNvPr id="20" name="Freeform 2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l="-107918" t="-59942" r="-30446" b="-40049"/>
              </a:stretch>
            </a:blipFill>
          </p:spPr>
        </p:sp>
      </p:grpSp>
      <p:pic>
        <p:nvPicPr>
          <p:cNvPr id="21" name="IMG_30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1737" y="1852533"/>
            <a:ext cx="8321167" cy="6240875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22" name="Obraz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9825" y="9016621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14425">
            <a:off x="11016941" y="2480588"/>
            <a:ext cx="9403949" cy="97450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10836">
            <a:off x="-3311325" y="-3250085"/>
            <a:ext cx="9403949" cy="974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43398">
            <a:off x="13743895" y="-2598699"/>
            <a:ext cx="6197943" cy="6422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077988">
            <a:off x="-1639595" y="5792955"/>
            <a:ext cx="5037123" cy="52198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973550" y="8972550"/>
            <a:ext cx="571500" cy="5715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4345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320056" y="612670"/>
            <a:ext cx="1348756" cy="134875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4345C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64611">
            <a:off x="17237823" y="7391689"/>
            <a:ext cx="1287179" cy="13338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439938"/>
            <a:ext cx="1664970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800">
                <a:solidFill>
                  <a:srgbClr val="04345C"/>
                </a:solidFill>
                <a:latin typeface="Tex Gyre Adventor Bold"/>
              </a:rPr>
              <a:t>POŻEGNANIE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356" y="2172437"/>
            <a:ext cx="6953650" cy="110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8"/>
              </a:lnSpc>
            </a:pPr>
            <a:r>
              <a:rPr lang="en-US" sz="2972" dirty="0" err="1">
                <a:solidFill>
                  <a:srgbClr val="04345C"/>
                </a:solidFill>
                <a:latin typeface="Tex Gyre Adventor"/>
              </a:rPr>
              <a:t>Ostatnie</a:t>
            </a:r>
            <a:r>
              <a:rPr lang="en-US" sz="2972" dirty="0">
                <a:solidFill>
                  <a:srgbClr val="04345C"/>
                </a:solidFill>
                <a:latin typeface="Tex Gyre Adventor"/>
              </a:rPr>
              <a:t> </a:t>
            </a:r>
            <a:r>
              <a:rPr lang="en-US" sz="2972" dirty="0" err="1">
                <a:solidFill>
                  <a:srgbClr val="04345C"/>
                </a:solidFill>
                <a:latin typeface="Tex Gyre Adventor"/>
              </a:rPr>
              <a:t>spotkanie</a:t>
            </a:r>
            <a:r>
              <a:rPr lang="en-US" sz="2972" dirty="0">
                <a:solidFill>
                  <a:srgbClr val="04345C"/>
                </a:solidFill>
                <a:latin typeface="Tex Gyre Adventor"/>
              </a:rPr>
              <a:t> , </a:t>
            </a:r>
            <a:r>
              <a:rPr lang="en-US" sz="2972" dirty="0" err="1">
                <a:solidFill>
                  <a:srgbClr val="04345C"/>
                </a:solidFill>
                <a:latin typeface="Tex Gyre Adventor"/>
              </a:rPr>
              <a:t>odebranie</a:t>
            </a:r>
            <a:r>
              <a:rPr lang="en-US" sz="2972" dirty="0">
                <a:solidFill>
                  <a:srgbClr val="04345C"/>
                </a:solidFill>
                <a:latin typeface="Tex Gyre Adventor"/>
              </a:rPr>
              <a:t> </a:t>
            </a:r>
            <a:r>
              <a:rPr lang="en-US" sz="2972" dirty="0" err="1">
                <a:solidFill>
                  <a:srgbClr val="04345C"/>
                </a:solidFill>
                <a:latin typeface="Tex Gyre Adventor"/>
              </a:rPr>
              <a:t>certyfikatów</a:t>
            </a:r>
            <a:endParaRPr lang="en-US" sz="2972" dirty="0">
              <a:solidFill>
                <a:srgbClr val="04345C"/>
              </a:solidFill>
              <a:latin typeface="Tex Gyre Adventor"/>
            </a:endParaRP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638592" y="508762"/>
            <a:ext cx="3620708" cy="3536904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22" t="-18033" r="-66" b="-18078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54322" y="4045666"/>
            <a:ext cx="4252596" cy="4154167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151" t="26" r="-15241" b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353550" y="2621455"/>
            <a:ext cx="3958680" cy="3867053"/>
            <a:chOff x="0" y="0"/>
            <a:chExt cx="482854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22" t="-36093" r="-66" b="-17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098666" y="4332780"/>
            <a:ext cx="3958680" cy="3867053"/>
            <a:chOff x="0" y="0"/>
            <a:chExt cx="4828540" cy="4716780"/>
          </a:xfrm>
        </p:grpSpPr>
        <p:sp>
          <p:nvSpPr>
            <p:cNvPr id="21" name="Freeform 2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22" t="-7056" r="-66" b="-29054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425804" y="4267746"/>
            <a:ext cx="4252596" cy="4154167"/>
            <a:chOff x="0" y="0"/>
            <a:chExt cx="4828540" cy="4716780"/>
          </a:xfrm>
        </p:grpSpPr>
        <p:sp>
          <p:nvSpPr>
            <p:cNvPr id="23" name="Freeform 2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22" t="-18033" r="-66" b="-18078"/>
              </a:stretch>
            </a:blipFill>
          </p:spPr>
        </p:sp>
      </p:grpSp>
      <p:pic>
        <p:nvPicPr>
          <p:cNvPr id="24" name="Obraz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1306" y="9042547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00000">
            <a:off x="15243511" y="-1356315"/>
            <a:ext cx="4603079" cy="47700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21155">
            <a:off x="-87508" y="124994"/>
            <a:ext cx="9685716" cy="100370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87577">
            <a:off x="-92735" y="5353049"/>
            <a:ext cx="5766719" cy="5975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04887">
            <a:off x="8275241" y="1795022"/>
            <a:ext cx="9078721" cy="940800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320056" y="8324850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973550" y="74295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52579" y="3701159"/>
            <a:ext cx="20760801" cy="3789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3600" dirty="0" err="1">
                <a:solidFill>
                  <a:srgbClr val="04345C"/>
                </a:solidFill>
              </a:rPr>
              <a:t>Zdobyłam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nowe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umiejętności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które</a:t>
            </a:r>
            <a:r>
              <a:rPr lang="en-US" sz="3600" dirty="0">
                <a:solidFill>
                  <a:srgbClr val="04345C"/>
                </a:solidFill>
              </a:rPr>
              <a:t> w </a:t>
            </a:r>
            <a:r>
              <a:rPr lang="en-US" sz="3600" dirty="0" err="1">
                <a:solidFill>
                  <a:srgbClr val="04345C"/>
                </a:solidFill>
              </a:rPr>
              <a:t>przyszłości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pomogą</a:t>
            </a:r>
            <a:r>
              <a:rPr lang="en-US" sz="3600" dirty="0">
                <a:solidFill>
                  <a:srgbClr val="04345C"/>
                </a:solidFill>
              </a:rPr>
              <a:t> mi </a:t>
            </a:r>
            <a:r>
              <a:rPr lang="en-US" sz="3600" dirty="0" err="1">
                <a:solidFill>
                  <a:srgbClr val="04345C"/>
                </a:solidFill>
              </a:rPr>
              <a:t>znaleźć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pracę</a:t>
            </a:r>
            <a:r>
              <a:rPr lang="en-US" sz="3600" dirty="0">
                <a:solidFill>
                  <a:srgbClr val="04345C"/>
                </a:solidFill>
              </a:rPr>
              <a:t>.</a:t>
            </a: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3600" dirty="0" err="1">
                <a:solidFill>
                  <a:srgbClr val="04345C"/>
                </a:solidFill>
              </a:rPr>
              <a:t>Podniosłam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swoje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dotychczasowe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kwalifikacje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zawodowe</a:t>
            </a:r>
            <a:r>
              <a:rPr lang="en-US" sz="3600" dirty="0">
                <a:solidFill>
                  <a:srgbClr val="04345C"/>
                </a:solidFill>
              </a:rPr>
              <a:t>.</a:t>
            </a: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3600" dirty="0" err="1">
                <a:solidFill>
                  <a:srgbClr val="04345C"/>
                </a:solidFill>
              </a:rPr>
              <a:t>Miałam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możliwość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pracy</a:t>
            </a:r>
            <a:r>
              <a:rPr lang="en-US" sz="3600" dirty="0">
                <a:solidFill>
                  <a:srgbClr val="04345C"/>
                </a:solidFill>
              </a:rPr>
              <a:t> w </a:t>
            </a:r>
            <a:r>
              <a:rPr lang="en-US" sz="3600" dirty="0" err="1">
                <a:solidFill>
                  <a:srgbClr val="04345C"/>
                </a:solidFill>
              </a:rPr>
              <a:t>zagranicznej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firmie</a:t>
            </a:r>
            <a:r>
              <a:rPr lang="en-US" sz="3600" dirty="0">
                <a:solidFill>
                  <a:srgbClr val="04345C"/>
                </a:solidFill>
              </a:rPr>
              <a:t>.</a:t>
            </a: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3600" dirty="0" err="1">
                <a:solidFill>
                  <a:srgbClr val="04345C"/>
                </a:solidFill>
              </a:rPr>
              <a:t>Dostałam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Certyfikat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ukończenia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zagranicznych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praktyk</a:t>
            </a:r>
            <a:r>
              <a:rPr lang="en-US" sz="3600" dirty="0">
                <a:solidFill>
                  <a:srgbClr val="04345C"/>
                </a:solidFill>
              </a:rPr>
              <a:t>.</a:t>
            </a: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3600" dirty="0" err="1">
                <a:solidFill>
                  <a:srgbClr val="04345C"/>
                </a:solidFill>
              </a:rPr>
              <a:t>Miałam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okazje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poznać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nowych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ludzi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i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ich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kulturę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zwiedzić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dużo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zabytków</a:t>
            </a:r>
            <a:r>
              <a:rPr lang="en-US" sz="3600" dirty="0">
                <a:solidFill>
                  <a:srgbClr val="04345C"/>
                </a:solidFill>
              </a:rPr>
              <a:t>.</a:t>
            </a:r>
          </a:p>
          <a:p>
            <a:pPr marL="612547" lvl="1" indent="-306274">
              <a:lnSpc>
                <a:spcPts val="4255"/>
              </a:lnSpc>
              <a:buFont typeface="Arial"/>
              <a:buChar char="•"/>
            </a:pPr>
            <a:r>
              <a:rPr lang="en-US" sz="3600" dirty="0" err="1">
                <a:solidFill>
                  <a:srgbClr val="04345C"/>
                </a:solidFill>
              </a:rPr>
              <a:t>Bariery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językowe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nie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stanowiły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większego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problemu</a:t>
            </a:r>
            <a:r>
              <a:rPr lang="en-US" sz="3600" dirty="0">
                <a:solidFill>
                  <a:srgbClr val="04345C"/>
                </a:solidFill>
              </a:rPr>
              <a:t> w </a:t>
            </a:r>
            <a:r>
              <a:rPr lang="en-US" sz="3600" dirty="0" err="1">
                <a:solidFill>
                  <a:srgbClr val="04345C"/>
                </a:solidFill>
              </a:rPr>
              <a:t>porozumiewaniu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się</a:t>
            </a:r>
            <a:r>
              <a:rPr lang="en-US" sz="3600" dirty="0">
                <a:solidFill>
                  <a:srgbClr val="04345C"/>
                </a:solidFill>
              </a:rPr>
              <a:t> w </a:t>
            </a:r>
            <a:r>
              <a:rPr lang="en-US" sz="3600" dirty="0" err="1">
                <a:solidFill>
                  <a:srgbClr val="04345C"/>
                </a:solidFill>
              </a:rPr>
              <a:t>pracy</a:t>
            </a:r>
            <a:r>
              <a:rPr lang="en-US" sz="3600" dirty="0">
                <a:solidFill>
                  <a:srgbClr val="04345C"/>
                </a:solidFill>
              </a:rPr>
              <a:t>.</a:t>
            </a:r>
          </a:p>
          <a:p>
            <a:pPr>
              <a:lnSpc>
                <a:spcPts val="4255"/>
              </a:lnSpc>
            </a:pPr>
            <a:endParaRPr lang="en-US" sz="2309" dirty="0">
              <a:solidFill>
                <a:srgbClr val="04345C"/>
              </a:solidFill>
              <a:latin typeface="Arimo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780817">
            <a:off x="15156397" y="-969796"/>
            <a:ext cx="1697903" cy="175948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09600" y="733425"/>
            <a:ext cx="16649700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800" dirty="0">
                <a:solidFill>
                  <a:srgbClr val="E2EDF1"/>
                </a:solidFill>
                <a:latin typeface="Tex Gyre Adventor Bold"/>
              </a:rPr>
              <a:t>PODSUMOWUJAC CA</a:t>
            </a:r>
            <a:r>
              <a:rPr lang="pl-PL" sz="8000" spc="800" dirty="0">
                <a:solidFill>
                  <a:srgbClr val="E2EDF1"/>
                </a:solidFill>
                <a:latin typeface="Tex Gyre Adventor Bold"/>
              </a:rPr>
              <a:t>Ł</a:t>
            </a:r>
            <a:r>
              <a:rPr lang="en-US" sz="8000" spc="800" dirty="0">
                <a:solidFill>
                  <a:srgbClr val="E2EDF1"/>
                </a:solidFill>
                <a:latin typeface="Tex Gyre Adventor Bold"/>
              </a:rPr>
              <a:t>Y ODBYTY STA</a:t>
            </a:r>
            <a:r>
              <a:rPr lang="pl-PL" sz="8000" spc="800" dirty="0">
                <a:solidFill>
                  <a:srgbClr val="E2EDF1"/>
                </a:solidFill>
                <a:latin typeface="Tex Gyre Adventor Bold"/>
              </a:rPr>
              <a:t>Ż</a:t>
            </a:r>
            <a:r>
              <a:rPr lang="en-US" sz="8000" spc="800" dirty="0">
                <a:solidFill>
                  <a:srgbClr val="E2EDF1"/>
                </a:solidFill>
                <a:latin typeface="Tex Gyre Adventor Bold"/>
              </a:rPr>
              <a:t>:</a:t>
            </a:r>
          </a:p>
        </p:txBody>
      </p:sp>
      <p:pic>
        <p:nvPicPr>
          <p:cNvPr id="14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277" y="8874427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45213">
            <a:off x="-2794797" y="-2710781"/>
            <a:ext cx="7217199" cy="74789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49868">
            <a:off x="85857" y="113313"/>
            <a:ext cx="11552195" cy="119711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67389">
            <a:off x="11227612" y="315836"/>
            <a:ext cx="9317391" cy="96553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711483">
            <a:off x="13630809" y="-3342624"/>
            <a:ext cx="6165516" cy="63891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67534" y="989409"/>
            <a:ext cx="6768865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3600" dirty="0">
                <a:solidFill>
                  <a:srgbClr val="04345C"/>
                </a:solidFill>
              </a:rPr>
              <a:t>   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Uważam</a:t>
            </a:r>
            <a:r>
              <a:rPr lang="en-US" sz="3600" dirty="0">
                <a:solidFill>
                  <a:srgbClr val="E2EDF1"/>
                </a:solidFill>
              </a:rPr>
              <a:t>, </a:t>
            </a:r>
            <a:r>
              <a:rPr lang="en-US" sz="3600" dirty="0" err="1">
                <a:solidFill>
                  <a:srgbClr val="E2EDF1"/>
                </a:solidFill>
              </a:rPr>
              <a:t>że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staż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zagraniczny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odbyty</a:t>
            </a:r>
            <a:r>
              <a:rPr lang="en-US" sz="3600" dirty="0">
                <a:solidFill>
                  <a:srgbClr val="E2EDF1"/>
                </a:solidFill>
              </a:rPr>
              <a:t> w </a:t>
            </a:r>
            <a:r>
              <a:rPr lang="en-US" sz="3600" dirty="0" err="1">
                <a:solidFill>
                  <a:srgbClr val="E2EDF1"/>
                </a:solidFill>
              </a:rPr>
              <a:t>Hiszpanii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podniósł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moje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kwalifikacje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zawodowe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oraz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językowe</a:t>
            </a:r>
            <a:r>
              <a:rPr lang="en-US" sz="3600" dirty="0">
                <a:solidFill>
                  <a:srgbClr val="E2EDF1"/>
                </a:solidFill>
              </a:rPr>
              <a:t> (</a:t>
            </a:r>
            <a:r>
              <a:rPr lang="en-US" sz="3600" dirty="0" err="1">
                <a:solidFill>
                  <a:srgbClr val="E2EDF1"/>
                </a:solidFill>
              </a:rPr>
              <a:t>zarówno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hiszpański</a:t>
            </a:r>
            <a:r>
              <a:rPr lang="en-US" sz="3600" dirty="0">
                <a:solidFill>
                  <a:srgbClr val="E2EDF1"/>
                </a:solidFill>
              </a:rPr>
              <a:t> jak </a:t>
            </a:r>
            <a:r>
              <a:rPr lang="en-US" sz="3600" dirty="0" err="1">
                <a:solidFill>
                  <a:srgbClr val="E2EDF1"/>
                </a:solidFill>
              </a:rPr>
              <a:t>i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angielski</a:t>
            </a:r>
            <a:r>
              <a:rPr lang="en-US" sz="3600" dirty="0">
                <a:solidFill>
                  <a:srgbClr val="E2EDF1"/>
                </a:solidFill>
              </a:rPr>
              <a:t>) </a:t>
            </a:r>
            <a:r>
              <a:rPr lang="en-US" sz="3600" dirty="0" err="1">
                <a:solidFill>
                  <a:srgbClr val="E2EDF1"/>
                </a:solidFill>
              </a:rPr>
              <a:t>poznał</a:t>
            </a:r>
            <a:r>
              <a:rPr lang="pl-PL" sz="3600" dirty="0">
                <a:solidFill>
                  <a:srgbClr val="E2EDF1"/>
                </a:solidFill>
              </a:rPr>
              <a:t>a</a:t>
            </a:r>
            <a:r>
              <a:rPr lang="en-US" sz="3600" dirty="0">
                <a:solidFill>
                  <a:srgbClr val="E2EDF1"/>
                </a:solidFill>
              </a:rPr>
              <a:t>m </a:t>
            </a:r>
            <a:r>
              <a:rPr lang="en-US" sz="3600" dirty="0" err="1">
                <a:solidFill>
                  <a:srgbClr val="E2EDF1"/>
                </a:solidFill>
              </a:rPr>
              <a:t>również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kulturę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innego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kraju</a:t>
            </a:r>
            <a:r>
              <a:rPr lang="en-US" sz="3600" dirty="0">
                <a:solidFill>
                  <a:srgbClr val="E2EDF1"/>
                </a:solidFill>
              </a:rPr>
              <a:t>, </a:t>
            </a:r>
            <a:r>
              <a:rPr lang="en-US" sz="3600" dirty="0" err="1">
                <a:solidFill>
                  <a:srgbClr val="E2EDF1"/>
                </a:solidFill>
              </a:rPr>
              <a:t>zobaczył</a:t>
            </a:r>
            <a:r>
              <a:rPr lang="pl-PL" sz="3600">
                <a:solidFill>
                  <a:srgbClr val="E2EDF1"/>
                </a:solidFill>
              </a:rPr>
              <a:t>a</a:t>
            </a:r>
            <a:r>
              <a:rPr lang="en-US" sz="3600">
                <a:solidFill>
                  <a:srgbClr val="E2EDF1"/>
                </a:solidFill>
              </a:rPr>
              <a:t>m </a:t>
            </a:r>
            <a:r>
              <a:rPr lang="en-US" sz="3600" dirty="0" err="1">
                <a:solidFill>
                  <a:srgbClr val="E2EDF1"/>
                </a:solidFill>
              </a:rPr>
              <a:t>wiele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ciekawych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miejsc</a:t>
            </a:r>
            <a:r>
              <a:rPr lang="en-US" sz="3600" dirty="0">
                <a:solidFill>
                  <a:srgbClr val="E2EDF1"/>
                </a:solidFill>
              </a:rPr>
              <a:t>, a </a:t>
            </a:r>
            <a:r>
              <a:rPr lang="en-US" sz="3600" dirty="0" err="1">
                <a:solidFill>
                  <a:srgbClr val="E2EDF1"/>
                </a:solidFill>
              </a:rPr>
              <a:t>przede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wszystkim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mogłam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pracować</a:t>
            </a:r>
            <a:r>
              <a:rPr lang="en-US" sz="3600" dirty="0">
                <a:solidFill>
                  <a:srgbClr val="E2EDF1"/>
                </a:solidFill>
              </a:rPr>
              <a:t> w </a:t>
            </a:r>
            <a:r>
              <a:rPr lang="en-US" sz="3600" dirty="0" err="1">
                <a:solidFill>
                  <a:srgbClr val="E2EDF1"/>
                </a:solidFill>
              </a:rPr>
              <a:t>firmie</a:t>
            </a:r>
            <a:r>
              <a:rPr lang="en-US" sz="3600" dirty="0">
                <a:solidFill>
                  <a:srgbClr val="E2EDF1"/>
                </a:solidFill>
              </a:rPr>
              <a:t>, </a:t>
            </a:r>
            <a:r>
              <a:rPr lang="en-US" sz="3600" dirty="0" err="1">
                <a:solidFill>
                  <a:srgbClr val="E2EDF1"/>
                </a:solidFill>
              </a:rPr>
              <a:t>która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wiele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mnie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nauczyła</a:t>
            </a:r>
            <a:r>
              <a:rPr lang="en-US" sz="3600" dirty="0">
                <a:solidFill>
                  <a:srgbClr val="E2EDF1"/>
                </a:solidFill>
              </a:rPr>
              <a:t>, </a:t>
            </a:r>
          </a:p>
          <a:p>
            <a:pPr>
              <a:lnSpc>
                <a:spcPts val="3899"/>
              </a:lnSpc>
            </a:pPr>
            <a:r>
              <a:rPr lang="en-US" sz="3600" dirty="0">
                <a:solidFill>
                  <a:srgbClr val="E2EDF1"/>
                </a:solidFill>
              </a:rPr>
              <a:t> a w </a:t>
            </a:r>
            <a:r>
              <a:rPr lang="en-US" sz="3600" dirty="0" err="1">
                <a:solidFill>
                  <a:srgbClr val="E2EDF1"/>
                </a:solidFill>
              </a:rPr>
              <a:t>szczególności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podniosła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moje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cenne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doświadczenie</a:t>
            </a:r>
            <a:r>
              <a:rPr lang="en-US" sz="3600" dirty="0">
                <a:solidFill>
                  <a:srgbClr val="E2EDF1"/>
                </a:solidFill>
              </a:rPr>
              <a:t>, </a:t>
            </a:r>
            <a:r>
              <a:rPr lang="en-US" sz="3600" dirty="0" err="1">
                <a:solidFill>
                  <a:srgbClr val="E2EDF1"/>
                </a:solidFill>
              </a:rPr>
              <a:t>które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</a:p>
          <a:p>
            <a:pPr>
              <a:lnSpc>
                <a:spcPts val="3899"/>
              </a:lnSpc>
            </a:pP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na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pewno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wykorzystam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</a:p>
          <a:p>
            <a:pPr>
              <a:lnSpc>
                <a:spcPts val="3899"/>
              </a:lnSpc>
            </a:pPr>
            <a:r>
              <a:rPr lang="en-US" sz="3600" dirty="0">
                <a:solidFill>
                  <a:srgbClr val="E2EDF1"/>
                </a:solidFill>
              </a:rPr>
              <a:t> w </a:t>
            </a:r>
            <a:r>
              <a:rPr lang="en-US" sz="3600" dirty="0" err="1">
                <a:solidFill>
                  <a:srgbClr val="E2EDF1"/>
                </a:solidFill>
              </a:rPr>
              <a:t>przyszłości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  <a:r>
              <a:rPr lang="en-US" sz="3600" dirty="0" err="1">
                <a:solidFill>
                  <a:srgbClr val="E2EDF1"/>
                </a:solidFill>
              </a:rPr>
              <a:t>wraz</a:t>
            </a:r>
            <a:r>
              <a:rPr lang="en-US" sz="3600" dirty="0">
                <a:solidFill>
                  <a:srgbClr val="E2EDF1"/>
                </a:solidFill>
              </a:rPr>
              <a:t> </a:t>
            </a:r>
          </a:p>
          <a:p>
            <a:pPr>
              <a:lnSpc>
                <a:spcPts val="3899"/>
              </a:lnSpc>
            </a:pPr>
            <a:r>
              <a:rPr lang="en-US" sz="3600" dirty="0">
                <a:solidFill>
                  <a:srgbClr val="E2EDF1"/>
                </a:solidFill>
              </a:rPr>
              <a:t> z </a:t>
            </a:r>
            <a:r>
              <a:rPr lang="en-US" sz="3600" dirty="0" err="1">
                <a:solidFill>
                  <a:srgbClr val="E2EDF1"/>
                </a:solidFill>
              </a:rPr>
              <a:t>certyfikatem</a:t>
            </a:r>
            <a:r>
              <a:rPr lang="en-US" sz="3600" dirty="0">
                <a:solidFill>
                  <a:srgbClr val="E2EDF1"/>
                </a:solidFill>
              </a:rPr>
              <a:t>, </a:t>
            </a:r>
            <a:r>
              <a:rPr lang="en-US" sz="3600" dirty="0" err="1">
                <a:solidFill>
                  <a:srgbClr val="E2EDF1"/>
                </a:solidFill>
              </a:rPr>
              <a:t>który</a:t>
            </a:r>
            <a:r>
              <a:rPr lang="en-US" sz="3600" dirty="0">
                <a:solidFill>
                  <a:srgbClr val="E2EDF1"/>
                </a:solidFill>
              </a:rPr>
              <a:t> mi to </a:t>
            </a:r>
            <a:r>
              <a:rPr lang="en-US" sz="3600" dirty="0" err="1">
                <a:solidFill>
                  <a:srgbClr val="E2EDF1"/>
                </a:solidFill>
              </a:rPr>
              <a:t>umożliwia</a:t>
            </a:r>
            <a:r>
              <a:rPr lang="en-US" sz="3600" dirty="0">
                <a:solidFill>
                  <a:srgbClr val="E2EDF1"/>
                </a:solidFill>
              </a:rPr>
              <a:t>.</a:t>
            </a:r>
          </a:p>
          <a:p>
            <a:pPr algn="ctr">
              <a:lnSpc>
                <a:spcPts val="3899"/>
              </a:lnSpc>
            </a:pPr>
            <a:endParaRPr lang="en-US" sz="1921" dirty="0">
              <a:solidFill>
                <a:srgbClr val="E2EDF1"/>
              </a:solidFill>
              <a:latin typeface="Arimo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7259300" y="8401050"/>
            <a:ext cx="1181100" cy="11811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09600" y="742950"/>
            <a:ext cx="571500" cy="5715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15" name="t_video53102840914619961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9287" y="382176"/>
            <a:ext cx="4591654" cy="816294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3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8918015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4957">
            <a:off x="11325353" y="2430414"/>
            <a:ext cx="9621533" cy="99705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91306">
            <a:off x="15506726" y="-868847"/>
            <a:ext cx="1676875" cy="17376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37705">
            <a:off x="1847673" y="-2417460"/>
            <a:ext cx="14592653" cy="15121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762824">
            <a:off x="-1040502" y="-1160167"/>
            <a:ext cx="5851798" cy="60640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92154">
            <a:off x="1063492" y="8947778"/>
            <a:ext cx="2787319" cy="288841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152400" y="7954219"/>
            <a:ext cx="1181100" cy="11811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7259300" y="742950"/>
            <a:ext cx="571500" cy="5715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2114678" y="2458720"/>
            <a:ext cx="13316350" cy="3571816"/>
            <a:chOff x="0" y="0"/>
            <a:chExt cx="17755133" cy="476242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74116"/>
              <a:ext cx="17755133" cy="2224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39"/>
                </a:lnSpc>
              </a:pPr>
              <a:r>
                <a:rPr lang="en-US" sz="10616">
                  <a:solidFill>
                    <a:srgbClr val="6BD4CD"/>
                  </a:solidFill>
                  <a:latin typeface="Tex Gyre Adventor Bold"/>
                </a:rPr>
                <a:t>Dziękuje za uwagę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575540"/>
              <a:ext cx="17755133" cy="2195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endParaRPr/>
            </a:p>
            <a:p>
              <a:pPr algn="ctr">
                <a:lnSpc>
                  <a:spcPts val="4319"/>
                </a:lnSpc>
              </a:pPr>
              <a:r>
                <a:rPr lang="en-US" sz="3599" spc="359">
                  <a:solidFill>
                    <a:srgbClr val="6BD4CD"/>
                  </a:solidFill>
                  <a:latin typeface="Tex Gyre Adventor"/>
                </a:rPr>
                <a:t>GRACIAS</a:t>
              </a:r>
            </a:p>
          </p:txBody>
        </p:sp>
      </p:grpSp>
      <p:pic>
        <p:nvPicPr>
          <p:cNvPr id="1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151" y="887475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47850" y="1675086"/>
            <a:ext cx="9022901" cy="93501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615654" y="-2642814"/>
            <a:ext cx="5534692" cy="57354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653010">
            <a:off x="-2710651" y="-2116072"/>
            <a:ext cx="8774102" cy="90923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6806">
            <a:off x="-1451748" y="4448377"/>
            <a:ext cx="6599197" cy="683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234702">
            <a:off x="-285460" y="8015835"/>
            <a:ext cx="2628319" cy="27236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7134">
            <a:off x="16950340" y="6599166"/>
            <a:ext cx="1658546" cy="17187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52400" y="1987506"/>
            <a:ext cx="1181100" cy="11811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4345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687800" y="8686800"/>
            <a:ext cx="571500" cy="5715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4345C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34177" y="806344"/>
            <a:ext cx="18019647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800" dirty="0">
                <a:solidFill>
                  <a:srgbClr val="04345C"/>
                </a:solidFill>
                <a:latin typeface="Tex Gyre Adventor Bold"/>
              </a:rPr>
              <a:t>PRZYGOTOWANIE DO WYJAZD</a:t>
            </a:r>
            <a:r>
              <a:rPr lang="pl-PL" sz="8000" spc="800" dirty="0">
                <a:solidFill>
                  <a:srgbClr val="04345C"/>
                </a:solidFill>
                <a:latin typeface="Tex Gyre Adventor Bold"/>
              </a:rPr>
              <a:t>U NA STAŻ DO SEVILLI</a:t>
            </a:r>
            <a:r>
              <a:rPr lang="en-US" sz="8000" spc="800" dirty="0">
                <a:solidFill>
                  <a:srgbClr val="04345C"/>
                </a:solidFill>
                <a:latin typeface="Arimo Bold"/>
              </a:rPr>
              <a:t> </a:t>
            </a:r>
          </a:p>
          <a:p>
            <a:pPr algn="ctr">
              <a:lnSpc>
                <a:spcPts val="9600"/>
              </a:lnSpc>
            </a:pPr>
            <a:r>
              <a:rPr lang="en-US" sz="8000" spc="800" dirty="0">
                <a:solidFill>
                  <a:srgbClr val="04345C"/>
                </a:solidFill>
                <a:latin typeface="Arimo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860990"/>
            <a:ext cx="16230600" cy="4103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22"/>
              </a:lnSpc>
            </a:pPr>
            <a:r>
              <a:rPr lang="en-US" sz="4281" spc="-107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Przed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wyjazdem</a:t>
            </a:r>
            <a:r>
              <a:rPr lang="en-US" sz="3194" spc="-79" dirty="0">
                <a:solidFill>
                  <a:srgbClr val="04345C"/>
                </a:solidFill>
              </a:rPr>
              <a:t> do </a:t>
            </a:r>
            <a:r>
              <a:rPr lang="en-US" sz="3194" spc="-79" dirty="0" err="1">
                <a:solidFill>
                  <a:srgbClr val="04345C"/>
                </a:solidFill>
              </a:rPr>
              <a:t>Sevillii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mieliśmy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zorganizowane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zajęcia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języka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hiszpańskiego</a:t>
            </a:r>
            <a:r>
              <a:rPr lang="pl-PL" sz="3194" spc="-79" dirty="0">
                <a:solidFill>
                  <a:srgbClr val="04345C"/>
                </a:solidFill>
              </a:rPr>
              <a:t> i angielskiego</a:t>
            </a:r>
            <a:r>
              <a:rPr lang="en-US" sz="3194" spc="-79" dirty="0">
                <a:solidFill>
                  <a:srgbClr val="04345C"/>
                </a:solidFill>
              </a:rPr>
              <a:t>. </a:t>
            </a:r>
            <a:r>
              <a:rPr lang="en-US" sz="3194" spc="-79" dirty="0" err="1">
                <a:solidFill>
                  <a:srgbClr val="04345C"/>
                </a:solidFill>
              </a:rPr>
              <a:t>Dzięki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temu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poznaliśmy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podstawowe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zwroty</a:t>
            </a:r>
            <a:r>
              <a:rPr lang="en-US" sz="3194" spc="-79" dirty="0">
                <a:solidFill>
                  <a:srgbClr val="04345C"/>
                </a:solidFill>
              </a:rPr>
              <a:t>, </a:t>
            </a:r>
            <a:r>
              <a:rPr lang="en-US" sz="3194" spc="-79" dirty="0" err="1">
                <a:solidFill>
                  <a:srgbClr val="04345C"/>
                </a:solidFill>
              </a:rPr>
              <a:t>które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ułatwiły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komunikację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podczas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pobytu</a:t>
            </a:r>
            <a:r>
              <a:rPr lang="en-US" sz="3194" spc="-79" dirty="0">
                <a:solidFill>
                  <a:srgbClr val="04345C"/>
                </a:solidFill>
              </a:rPr>
              <a:t> w </a:t>
            </a:r>
            <a:r>
              <a:rPr lang="en-US" sz="3194" spc="-79" dirty="0" err="1">
                <a:solidFill>
                  <a:srgbClr val="04345C"/>
                </a:solidFill>
              </a:rPr>
              <a:t>Sevillii</a:t>
            </a:r>
            <a:r>
              <a:rPr lang="en-US" sz="3194" spc="-79" dirty="0">
                <a:solidFill>
                  <a:srgbClr val="04345C"/>
                </a:solidFill>
              </a:rPr>
              <a:t>, </a:t>
            </a:r>
            <a:r>
              <a:rPr lang="en-US" sz="3194" spc="-79" dirty="0" err="1">
                <a:solidFill>
                  <a:srgbClr val="04345C"/>
                </a:solidFill>
              </a:rPr>
              <a:t>dodatkowo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otrzymaliśmy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pomocne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rozmówki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polsko-hiszpańskie</a:t>
            </a:r>
            <a:r>
              <a:rPr lang="en-US" sz="3194" spc="-79" dirty="0">
                <a:solidFill>
                  <a:srgbClr val="04345C"/>
                </a:solidFill>
              </a:rPr>
              <a:t>.</a:t>
            </a:r>
          </a:p>
          <a:p>
            <a:pPr>
              <a:lnSpc>
                <a:spcPts val="6422"/>
              </a:lnSpc>
            </a:pP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Odbyły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się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zajęcia</a:t>
            </a:r>
            <a:r>
              <a:rPr lang="pl-PL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dotyczące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udzielania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pierwszej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pomocy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i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znajomości</a:t>
            </a:r>
            <a:r>
              <a:rPr lang="en-US" sz="3194" spc="-79" dirty="0">
                <a:solidFill>
                  <a:srgbClr val="04345C"/>
                </a:solidFill>
              </a:rPr>
              <a:t> </a:t>
            </a:r>
            <a:r>
              <a:rPr lang="en-US" sz="3194" spc="-79" dirty="0" err="1">
                <a:solidFill>
                  <a:srgbClr val="04345C"/>
                </a:solidFill>
              </a:rPr>
              <a:t>przepisów</a:t>
            </a:r>
            <a:r>
              <a:rPr lang="en-US" sz="3194" spc="-79" dirty="0">
                <a:solidFill>
                  <a:srgbClr val="04345C"/>
                </a:solidFill>
              </a:rPr>
              <a:t> BHP</a:t>
            </a:r>
            <a:r>
              <a:rPr lang="pl-PL" sz="3194" spc="-79" dirty="0">
                <a:solidFill>
                  <a:srgbClr val="04345C"/>
                </a:solidFill>
              </a:rPr>
              <a:t>, zajęcia kulturowe i pedagogiczne.</a:t>
            </a:r>
            <a:endParaRPr lang="en-US" sz="3194" spc="-79" dirty="0">
              <a:solidFill>
                <a:srgbClr val="04345C"/>
              </a:solidFill>
            </a:endParaRPr>
          </a:p>
        </p:txBody>
      </p:sp>
      <p:pic>
        <p:nvPicPr>
          <p:cNvPr id="1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8010" y="8833420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86250">
            <a:off x="-4102298" y="-524776"/>
            <a:ext cx="8880774" cy="92028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75633">
            <a:off x="-489467" y="7372231"/>
            <a:ext cx="4693285" cy="48635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87273">
            <a:off x="16499100" y="4419465"/>
            <a:ext cx="6599197" cy="6838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420793">
            <a:off x="10604897" y="-4495251"/>
            <a:ext cx="9951332" cy="1031226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57200" y="8972550"/>
            <a:ext cx="571500" cy="5715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938941" y="1457298"/>
            <a:ext cx="5840672" cy="5982868"/>
            <a:chOff x="0" y="0"/>
            <a:chExt cx="2086610" cy="2137410"/>
          </a:xfrm>
        </p:grpSpPr>
        <p:sp>
          <p:nvSpPr>
            <p:cNvPr id="9" name="Freeform 9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18175" t="-14" r="-18480" b="7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078200" y="2152650"/>
            <a:ext cx="1181100" cy="11811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60232" y="1019175"/>
            <a:ext cx="17036663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spc="800" dirty="0">
                <a:solidFill>
                  <a:srgbClr val="6BD4CD"/>
                </a:solidFill>
                <a:latin typeface="Tex Gyre Adventor Bold"/>
              </a:rPr>
              <a:t>NASZA PODRÓŻ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59948">
            <a:off x="16604155" y="-438298"/>
            <a:ext cx="2350917" cy="24361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782951">
            <a:off x="1393662" y="8897625"/>
            <a:ext cx="1936387" cy="200661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742950" y="3020987"/>
            <a:ext cx="11982450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72"/>
              </a:lnSpc>
            </a:pPr>
            <a:r>
              <a:rPr lang="en-US" sz="3600" spc="-104" dirty="0" err="1">
                <a:solidFill>
                  <a:srgbClr val="6BD4CD"/>
                </a:solidFill>
              </a:rPr>
              <a:t>Dnia</a:t>
            </a:r>
            <a:r>
              <a:rPr lang="en-US" sz="3600" spc="-104" dirty="0">
                <a:solidFill>
                  <a:srgbClr val="6BD4CD"/>
                </a:solidFill>
              </a:rPr>
              <a:t> 30.05.2021 </a:t>
            </a:r>
            <a:r>
              <a:rPr lang="en-US" sz="3600" spc="-104" dirty="0" err="1">
                <a:solidFill>
                  <a:srgbClr val="6BD4CD"/>
                </a:solidFill>
              </a:rPr>
              <a:t>roku</a:t>
            </a:r>
            <a:r>
              <a:rPr lang="en-US" sz="3600" spc="-104" dirty="0">
                <a:solidFill>
                  <a:srgbClr val="6BD4CD"/>
                </a:solidFill>
              </a:rPr>
              <a:t> </a:t>
            </a:r>
            <a:r>
              <a:rPr lang="en-US" sz="3600" spc="-104" dirty="0" err="1">
                <a:solidFill>
                  <a:srgbClr val="6BD4CD"/>
                </a:solidFill>
              </a:rPr>
              <a:t>wyjechałam</a:t>
            </a:r>
            <a:r>
              <a:rPr lang="en-US" sz="3600" spc="-104" dirty="0">
                <a:solidFill>
                  <a:srgbClr val="6BD4CD"/>
                </a:solidFill>
              </a:rPr>
              <a:t> </a:t>
            </a:r>
          </a:p>
          <a:p>
            <a:pPr>
              <a:lnSpc>
                <a:spcPts val="6272"/>
              </a:lnSpc>
            </a:pPr>
            <a:r>
              <a:rPr lang="en-US" sz="3600" spc="-27" dirty="0">
                <a:solidFill>
                  <a:srgbClr val="6BD4CD"/>
                </a:solidFill>
              </a:rPr>
              <a:t> o </a:t>
            </a:r>
            <a:r>
              <a:rPr lang="en-US" sz="3600" spc="-27" dirty="0" err="1">
                <a:solidFill>
                  <a:srgbClr val="6BD4CD"/>
                </a:solidFill>
              </a:rPr>
              <a:t>godzinie</a:t>
            </a:r>
            <a:r>
              <a:rPr lang="en-US" sz="3600" spc="-27" dirty="0">
                <a:solidFill>
                  <a:srgbClr val="6BD4CD"/>
                </a:solidFill>
              </a:rPr>
              <a:t> 24:00 w </a:t>
            </a:r>
            <a:r>
              <a:rPr lang="en-US" sz="3600" spc="-27" dirty="0" err="1">
                <a:solidFill>
                  <a:srgbClr val="6BD4CD"/>
                </a:solidFill>
              </a:rPr>
              <a:t>ramach</a:t>
            </a: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projektu</a:t>
            </a:r>
            <a:endParaRPr lang="en-US" sz="3600" spc="-27" dirty="0">
              <a:solidFill>
                <a:srgbClr val="6BD4CD"/>
              </a:solidFill>
            </a:endParaRPr>
          </a:p>
          <a:p>
            <a:pPr>
              <a:lnSpc>
                <a:spcPts val="6272"/>
              </a:lnSpc>
            </a:pP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b="1" spc="-27" dirty="0">
                <a:solidFill>
                  <a:srgbClr val="6BD4CD"/>
                </a:solidFill>
              </a:rPr>
              <a:t>" SANDOMIERSKI EKONOMIK ZDOBYWA MOBILNOŚCI ZWODOWE W HISZPANII"</a:t>
            </a:r>
            <a:r>
              <a:rPr lang="en-US" sz="3600" spc="-27" dirty="0">
                <a:solidFill>
                  <a:srgbClr val="6BD4CD"/>
                </a:solidFill>
              </a:rPr>
              <a:t> , </a:t>
            </a:r>
            <a:r>
              <a:rPr lang="en-US" sz="3600" spc="-27" dirty="0" err="1">
                <a:solidFill>
                  <a:srgbClr val="6BD4CD"/>
                </a:solidFill>
              </a:rPr>
              <a:t>wraz</a:t>
            </a:r>
            <a:r>
              <a:rPr lang="en-US" sz="3600" spc="-27" dirty="0">
                <a:solidFill>
                  <a:srgbClr val="6BD4CD"/>
                </a:solidFill>
              </a:rPr>
              <a:t> z 19 </a:t>
            </a:r>
            <a:r>
              <a:rPr lang="en-US" sz="3600" spc="-27" dirty="0" err="1">
                <a:solidFill>
                  <a:srgbClr val="6BD4CD"/>
                </a:solidFill>
              </a:rPr>
              <a:t>innymi</a:t>
            </a: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uczniami</a:t>
            </a: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i</a:t>
            </a:r>
            <a:r>
              <a:rPr lang="en-US" sz="3600" spc="-27" dirty="0">
                <a:solidFill>
                  <a:srgbClr val="6BD4CD"/>
                </a:solidFill>
              </a:rPr>
              <a:t> 2 </a:t>
            </a:r>
            <a:r>
              <a:rPr lang="en-US" sz="3600" spc="-27" dirty="0" err="1">
                <a:solidFill>
                  <a:srgbClr val="6BD4CD"/>
                </a:solidFill>
              </a:rPr>
              <a:t>opiekunami</a:t>
            </a:r>
            <a:r>
              <a:rPr lang="en-US" sz="3600" spc="-27" dirty="0">
                <a:solidFill>
                  <a:srgbClr val="6BD4CD"/>
                </a:solidFill>
              </a:rPr>
              <a:t>.</a:t>
            </a:r>
          </a:p>
          <a:p>
            <a:pPr>
              <a:lnSpc>
                <a:spcPts val="6272"/>
              </a:lnSpc>
            </a:pP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na</a:t>
            </a: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trzytygodniowy</a:t>
            </a: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zagraniczny</a:t>
            </a:r>
            <a:r>
              <a:rPr lang="en-US" sz="3600" spc="-27" dirty="0">
                <a:solidFill>
                  <a:srgbClr val="6BD4CD"/>
                </a:solidFill>
              </a:rPr>
              <a:t> </a:t>
            </a:r>
            <a:r>
              <a:rPr lang="en-US" sz="3600" spc="-27" dirty="0" err="1">
                <a:solidFill>
                  <a:srgbClr val="6BD4CD"/>
                </a:solidFill>
              </a:rPr>
              <a:t>staż</a:t>
            </a:r>
            <a:r>
              <a:rPr lang="en-US" sz="3600" spc="-27" dirty="0">
                <a:solidFill>
                  <a:srgbClr val="6BD4CD"/>
                </a:solidFill>
              </a:rPr>
              <a:t> do </a:t>
            </a:r>
            <a:r>
              <a:rPr lang="en-US" sz="3600" spc="-27" dirty="0" err="1">
                <a:solidFill>
                  <a:srgbClr val="6BD4CD"/>
                </a:solidFill>
              </a:rPr>
              <a:t>Sevilli</a:t>
            </a:r>
            <a:r>
              <a:rPr lang="en-US" sz="3600" spc="-27" dirty="0">
                <a:solidFill>
                  <a:srgbClr val="6BD4CD"/>
                </a:solidFill>
              </a:rPr>
              <a:t>.</a:t>
            </a:r>
          </a:p>
        </p:txBody>
      </p:sp>
      <p:pic>
        <p:nvPicPr>
          <p:cNvPr id="17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193" y="8863173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44223" y="5750572"/>
            <a:ext cx="5630153" cy="58343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858459">
            <a:off x="11785864" y="-1420005"/>
            <a:ext cx="7958550" cy="82472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38171">
            <a:off x="-2270898" y="4389359"/>
            <a:ext cx="6599197" cy="6838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653010">
            <a:off x="-2653501" y="-3517467"/>
            <a:ext cx="8774102" cy="909233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078200" y="9258300"/>
            <a:ext cx="1181100" cy="11811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857550" y="327704"/>
            <a:ext cx="8572900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200" spc="420" dirty="0">
                <a:solidFill>
                  <a:srgbClr val="04345C"/>
                </a:solidFill>
                <a:latin typeface="Tex Gyre Adventor Bold"/>
              </a:rPr>
              <a:t>CZAS TRWANIA PRAKTYK:</a:t>
            </a:r>
          </a:p>
          <a:p>
            <a:pPr algn="ctr">
              <a:lnSpc>
                <a:spcPts val="5039"/>
              </a:lnSpc>
            </a:pPr>
            <a:r>
              <a:rPr lang="en-US" sz="3600" spc="168" dirty="0">
                <a:solidFill>
                  <a:srgbClr val="04345C"/>
                </a:solidFill>
                <a:latin typeface="Arimo Bold"/>
              </a:rPr>
              <a:t>od 30.05.2021r. </a:t>
            </a:r>
          </a:p>
          <a:p>
            <a:pPr algn="ctr">
              <a:lnSpc>
                <a:spcPts val="5039"/>
              </a:lnSpc>
            </a:pPr>
            <a:r>
              <a:rPr lang="en-US" sz="3600" spc="168" dirty="0">
                <a:solidFill>
                  <a:srgbClr val="04345C"/>
                </a:solidFill>
                <a:latin typeface="Arimo Bold"/>
              </a:rPr>
              <a:t> do 19.06.2021r.</a:t>
            </a:r>
          </a:p>
          <a:p>
            <a:pPr algn="ctr">
              <a:lnSpc>
                <a:spcPts val="5040"/>
              </a:lnSpc>
            </a:pPr>
            <a:endParaRPr lang="en-US" sz="1687" spc="168" dirty="0">
              <a:solidFill>
                <a:srgbClr val="04345C"/>
              </a:solidFill>
              <a:latin typeface="Arimo Bold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29201" y="1295370"/>
            <a:ext cx="5118855" cy="4857487"/>
            <a:chOff x="0" y="0"/>
            <a:chExt cx="2636520" cy="2501900"/>
          </a:xfrm>
        </p:grpSpPr>
        <p:sp>
          <p:nvSpPr>
            <p:cNvPr id="12" name="Freeform 12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3" t="-20241" r="15" b="-20240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84995">
            <a:off x="-870493" y="-880590"/>
            <a:ext cx="1936387" cy="20066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0501">
            <a:off x="17438639" y="7418650"/>
            <a:ext cx="2410762" cy="2498199"/>
          </a:xfrm>
          <a:prstGeom prst="rect">
            <a:avLst/>
          </a:prstGeom>
        </p:spPr>
      </p:pic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706358" y="3724114"/>
            <a:ext cx="4955683" cy="4702648"/>
            <a:chOff x="0" y="0"/>
            <a:chExt cx="2636520" cy="2501900"/>
          </a:xfrm>
        </p:grpSpPr>
        <p:sp>
          <p:nvSpPr>
            <p:cNvPr id="17" name="Freeform 17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7"/>
              <a:stretch>
                <a:fillRect l="3" t="-83803" r="15" b="-31769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033179" y="2166060"/>
            <a:ext cx="6221642" cy="6373113"/>
            <a:chOff x="0" y="0"/>
            <a:chExt cx="2086610" cy="2137410"/>
          </a:xfrm>
        </p:grpSpPr>
        <p:sp>
          <p:nvSpPr>
            <p:cNvPr id="19" name="Freeform 19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8"/>
              <a:stretch>
                <a:fillRect l="-47897" t="-14" r="-48201" b="79"/>
              </a:stretch>
            </a:blipFill>
          </p:spPr>
        </p:sp>
      </p:grpSp>
      <p:pic>
        <p:nvPicPr>
          <p:cNvPr id="20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5598" y="861520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73250" y="5143500"/>
            <a:ext cx="5829100" cy="6040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28637">
            <a:off x="1794239" y="288731"/>
            <a:ext cx="12139540" cy="125798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206982">
            <a:off x="-1205830" y="7270608"/>
            <a:ext cx="6048809" cy="62681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687800" y="8686800"/>
            <a:ext cx="571500" cy="5715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-320056" y="1295400"/>
            <a:ext cx="1348756" cy="134875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99965">
            <a:off x="-620029" y="-1195263"/>
            <a:ext cx="2306858" cy="2390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8313">
            <a:off x="17176236" y="6772434"/>
            <a:ext cx="1936109" cy="20063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996130" y="161925"/>
            <a:ext cx="10295739" cy="132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420" dirty="0">
                <a:solidFill>
                  <a:srgbClr val="04345C"/>
                </a:solidFill>
                <a:latin typeface="Tex Gyre Adventor Bold"/>
              </a:rPr>
              <a:t>MOJE PRAKTYKI MIA</a:t>
            </a:r>
            <a:r>
              <a:rPr lang="pl-PL" sz="4200" spc="420" dirty="0">
                <a:solidFill>
                  <a:srgbClr val="04345C"/>
                </a:solidFill>
                <a:latin typeface="Tex Gyre Adventor Bold"/>
              </a:rPr>
              <a:t>Ł</a:t>
            </a:r>
            <a:r>
              <a:rPr lang="en-US" sz="4200" spc="420" dirty="0">
                <a:solidFill>
                  <a:srgbClr val="04345C"/>
                </a:solidFill>
                <a:latin typeface="Tex Gyre Adventor Bold"/>
              </a:rPr>
              <a:t>Y MIEJSCE W FIRMIE- PADILLA LIBROS</a:t>
            </a:r>
            <a:r>
              <a:rPr lang="en-US" sz="1200" spc="120" dirty="0">
                <a:solidFill>
                  <a:srgbClr val="04345C"/>
                </a:solidFill>
                <a:latin typeface="Arimo Bold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48577" y="1571330"/>
            <a:ext cx="6590845" cy="126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39"/>
              </a:lnSpc>
              <a:spcBef>
                <a:spcPct val="0"/>
              </a:spcBef>
            </a:pPr>
            <a:r>
              <a:rPr lang="en-US" sz="3599" spc="68">
                <a:solidFill>
                  <a:srgbClr val="2C27A5"/>
                </a:solidFill>
                <a:latin typeface="Inter Bold"/>
              </a:rPr>
              <a:t>MOIM OPIEKUNEM BYŁA: MARIA PADILLA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703083" y="3167790"/>
            <a:ext cx="8881834" cy="4995969"/>
            <a:chOff x="0" y="0"/>
            <a:chExt cx="1128903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490" r="11" b="-32829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69884" y="2532502"/>
            <a:ext cx="3771900" cy="5657850"/>
            <a:chOff x="0" y="0"/>
            <a:chExt cx="6350000" cy="9525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50000" r="-5000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926110" y="2532502"/>
            <a:ext cx="3771900" cy="5657850"/>
            <a:chOff x="0" y="0"/>
            <a:chExt cx="6350000" cy="9525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6250" r="-6250"/>
              </a:stretch>
            </a:blipFill>
          </p:spPr>
        </p:sp>
      </p:grpSp>
      <p:pic>
        <p:nvPicPr>
          <p:cNvPr id="21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069" y="887381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52402">
            <a:off x="11144397" y="2044998"/>
            <a:ext cx="9412281" cy="975365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690237">
            <a:off x="13587917" y="-1624564"/>
            <a:ext cx="5363442" cy="555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132476">
            <a:off x="-2496200" y="6910817"/>
            <a:ext cx="5850340" cy="60625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638777">
            <a:off x="-2446319" y="-1515701"/>
            <a:ext cx="9437477" cy="977976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259300" y="480044"/>
            <a:ext cx="1348756" cy="134875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57200" y="9281903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38422">
            <a:off x="1225129" y="9321739"/>
            <a:ext cx="1862954" cy="1930523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248046" y="1860840"/>
            <a:ext cx="5791908" cy="5657850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43511" t="26" r="-43600" b="-1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08021" y="850173"/>
            <a:ext cx="3774556" cy="3687191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072" t="26" r="-15162" b="-17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923454" y="850173"/>
            <a:ext cx="3774556" cy="3687191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15072" t="26" r="-15162" b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392861" y="4689765"/>
            <a:ext cx="3774556" cy="3687191"/>
            <a:chOff x="0" y="0"/>
            <a:chExt cx="482854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22" t="-18253" r="-66" b="-18298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01215" y="4689765"/>
            <a:ext cx="3774556" cy="3687191"/>
            <a:chOff x="0" y="0"/>
            <a:chExt cx="4828540" cy="4716780"/>
          </a:xfrm>
        </p:grpSpPr>
        <p:sp>
          <p:nvSpPr>
            <p:cNvPr id="21" name="Freeform 2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15072" t="26" r="-15162" b="-17"/>
              </a:stretch>
            </a:blipFill>
          </p:spPr>
        </p:sp>
      </p:grpSp>
      <p:pic>
        <p:nvPicPr>
          <p:cNvPr id="22" name="Obraz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1069" y="887381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49006">
            <a:off x="-952316" y="-1350031"/>
            <a:ext cx="12139540" cy="125798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45505">
            <a:off x="-1359967" y="7023342"/>
            <a:ext cx="5082133" cy="526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25588" y="4364168"/>
            <a:ext cx="6724823" cy="69687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21491">
            <a:off x="14186191" y="-1417201"/>
            <a:ext cx="5764013" cy="59730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259300" y="8667750"/>
            <a:ext cx="1181100" cy="11811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09600" y="742950"/>
            <a:ext cx="571500" cy="5715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19150" y="1250615"/>
            <a:ext cx="1664970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800" dirty="0">
                <a:solidFill>
                  <a:srgbClr val="04345C"/>
                </a:solidFill>
                <a:latin typeface="Tex Gyre Adventor Bold"/>
              </a:rPr>
              <a:t>PIERWSZEGO DNIA W PRACY</a:t>
            </a:r>
            <a:r>
              <a:rPr lang="en-US" sz="8000" spc="800" dirty="0">
                <a:solidFill>
                  <a:srgbClr val="04345C"/>
                </a:solidFill>
                <a:latin typeface="Arimo Bold"/>
              </a:rPr>
              <a:t> 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380584">
            <a:off x="1437988" y="-1102014"/>
            <a:ext cx="1862954" cy="19305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15857">
            <a:off x="17381961" y="5936688"/>
            <a:ext cx="2255115" cy="233690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28700" y="3105534"/>
            <a:ext cx="158115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4480" lvl="1" indent="-462240">
              <a:lnSpc>
                <a:spcPts val="6422"/>
              </a:lnSpc>
              <a:buFont typeface="Arial"/>
              <a:buChar char="•"/>
            </a:pPr>
            <a:r>
              <a:rPr lang="en-US" sz="3600" spc="-107" dirty="0" err="1">
                <a:solidFill>
                  <a:srgbClr val="04345C"/>
                </a:solidFill>
              </a:rPr>
              <a:t>Poznałam</a:t>
            </a:r>
            <a:r>
              <a:rPr lang="en-US" sz="3600" spc="-107" dirty="0">
                <a:solidFill>
                  <a:srgbClr val="04345C"/>
                </a:solidFill>
              </a:rPr>
              <a:t> </a:t>
            </a:r>
            <a:r>
              <a:rPr lang="en-US" sz="3600" spc="-107" dirty="0" err="1">
                <a:solidFill>
                  <a:srgbClr val="04345C"/>
                </a:solidFill>
              </a:rPr>
              <a:t>jak</a:t>
            </a:r>
            <a:r>
              <a:rPr lang="en-US" sz="3600" spc="-107" dirty="0">
                <a:solidFill>
                  <a:srgbClr val="04345C"/>
                </a:solidFill>
              </a:rPr>
              <a:t> </a:t>
            </a:r>
            <a:r>
              <a:rPr lang="en-US" sz="3600" spc="-107" dirty="0" err="1">
                <a:solidFill>
                  <a:srgbClr val="04345C"/>
                </a:solidFill>
              </a:rPr>
              <a:t>funkcjonuje</a:t>
            </a:r>
            <a:r>
              <a:rPr lang="en-US" sz="3600" spc="-107" dirty="0">
                <a:solidFill>
                  <a:srgbClr val="04345C"/>
                </a:solidFill>
              </a:rPr>
              <a:t> firma </a:t>
            </a:r>
            <a:r>
              <a:rPr lang="en-US" sz="3600" spc="-107" dirty="0" err="1">
                <a:solidFill>
                  <a:srgbClr val="04345C"/>
                </a:solidFill>
              </a:rPr>
              <a:t>i</a:t>
            </a:r>
            <a:r>
              <a:rPr lang="en-US" sz="3600" spc="-107" dirty="0">
                <a:solidFill>
                  <a:srgbClr val="04345C"/>
                </a:solidFill>
              </a:rPr>
              <a:t> </a:t>
            </a:r>
            <a:r>
              <a:rPr lang="en-US" sz="3600" spc="-107" dirty="0" err="1">
                <a:solidFill>
                  <a:srgbClr val="04345C"/>
                </a:solidFill>
              </a:rPr>
              <a:t>jaka</a:t>
            </a:r>
            <a:r>
              <a:rPr lang="en-US" sz="3600" spc="-107" dirty="0">
                <a:solidFill>
                  <a:srgbClr val="04345C"/>
                </a:solidFill>
              </a:rPr>
              <a:t> jest </a:t>
            </a:r>
            <a:r>
              <a:rPr lang="en-US" sz="3600" spc="-107" dirty="0" err="1">
                <a:solidFill>
                  <a:srgbClr val="04345C"/>
                </a:solidFill>
              </a:rPr>
              <a:t>jej</a:t>
            </a:r>
            <a:r>
              <a:rPr lang="en-US" sz="3600" spc="-107" dirty="0">
                <a:solidFill>
                  <a:srgbClr val="04345C"/>
                </a:solidFill>
              </a:rPr>
              <a:t> </a:t>
            </a:r>
            <a:r>
              <a:rPr lang="en-US" sz="3600" spc="-107" dirty="0" err="1">
                <a:solidFill>
                  <a:srgbClr val="04345C"/>
                </a:solidFill>
              </a:rPr>
              <a:t>organizacja</a:t>
            </a:r>
            <a:r>
              <a:rPr lang="en-US" sz="3600" spc="-107" dirty="0">
                <a:solidFill>
                  <a:srgbClr val="04345C"/>
                </a:solidFill>
              </a:rPr>
              <a:t>;</a:t>
            </a:r>
          </a:p>
          <a:p>
            <a:pPr marL="924480" lvl="1" indent="-462240">
              <a:lnSpc>
                <a:spcPts val="6422"/>
              </a:lnSpc>
              <a:buFont typeface="Arial"/>
              <a:buChar char="•"/>
            </a:pPr>
            <a:r>
              <a:rPr lang="en-US" sz="3600" spc="-56" dirty="0" err="1">
                <a:solidFill>
                  <a:srgbClr val="04345C"/>
                </a:solidFill>
              </a:rPr>
              <a:t>Zaprezentowano</a:t>
            </a:r>
            <a:r>
              <a:rPr lang="en-US" sz="3600" spc="-56" dirty="0">
                <a:solidFill>
                  <a:srgbClr val="04345C"/>
                </a:solidFill>
              </a:rPr>
              <a:t> mi </a:t>
            </a:r>
            <a:r>
              <a:rPr lang="en-US" sz="3600" spc="-56" dirty="0" err="1">
                <a:solidFill>
                  <a:srgbClr val="04345C"/>
                </a:solidFill>
              </a:rPr>
              <a:t>przepisy</a:t>
            </a:r>
            <a:r>
              <a:rPr lang="en-US" sz="3600" spc="-56" dirty="0">
                <a:solidFill>
                  <a:srgbClr val="04345C"/>
                </a:solidFill>
              </a:rPr>
              <a:t> BHP </a:t>
            </a:r>
            <a:r>
              <a:rPr lang="en-US" sz="3600" spc="-56" dirty="0" err="1">
                <a:solidFill>
                  <a:srgbClr val="04345C"/>
                </a:solidFill>
              </a:rPr>
              <a:t>oraz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regulamin</a:t>
            </a:r>
            <a:r>
              <a:rPr lang="en-US" sz="3600" spc="-56" dirty="0">
                <a:solidFill>
                  <a:srgbClr val="04345C"/>
                </a:solidFill>
              </a:rPr>
              <a:t>, </a:t>
            </a:r>
            <a:r>
              <a:rPr lang="en-US" sz="3600" spc="-56" dirty="0" err="1">
                <a:solidFill>
                  <a:srgbClr val="04345C"/>
                </a:solidFill>
              </a:rPr>
              <a:t>który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miałam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przestrzegać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podczas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stażu</a:t>
            </a:r>
            <a:r>
              <a:rPr lang="en-US" sz="3600" spc="-56" dirty="0">
                <a:solidFill>
                  <a:srgbClr val="04345C"/>
                </a:solidFill>
              </a:rPr>
              <a:t>;</a:t>
            </a:r>
          </a:p>
          <a:p>
            <a:pPr marL="924480" lvl="1" indent="-462240">
              <a:lnSpc>
                <a:spcPts val="6422"/>
              </a:lnSpc>
              <a:buFont typeface="Arial"/>
              <a:buChar char="•"/>
            </a:pPr>
            <a:r>
              <a:rPr lang="en-US" sz="3600" spc="-56" dirty="0" err="1">
                <a:solidFill>
                  <a:srgbClr val="04345C"/>
                </a:solidFill>
              </a:rPr>
              <a:t>Przydzielono</a:t>
            </a:r>
            <a:r>
              <a:rPr lang="en-US" sz="3600" spc="-56" dirty="0">
                <a:solidFill>
                  <a:srgbClr val="04345C"/>
                </a:solidFill>
              </a:rPr>
              <a:t> mi </a:t>
            </a:r>
            <a:r>
              <a:rPr lang="en-US" sz="3600" spc="-56" dirty="0" err="1">
                <a:solidFill>
                  <a:srgbClr val="04345C"/>
                </a:solidFill>
              </a:rPr>
              <a:t>indywidualne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stanowisko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komputerowe</a:t>
            </a:r>
            <a:r>
              <a:rPr lang="en-US" sz="3600" spc="-56" dirty="0">
                <a:solidFill>
                  <a:srgbClr val="04345C"/>
                </a:solidFill>
              </a:rPr>
              <a:t>;</a:t>
            </a:r>
          </a:p>
          <a:p>
            <a:pPr marL="924480" lvl="1" indent="-462240">
              <a:lnSpc>
                <a:spcPts val="6422"/>
              </a:lnSpc>
              <a:buFont typeface="Arial"/>
              <a:buChar char="•"/>
            </a:pPr>
            <a:r>
              <a:rPr lang="en-US" sz="3600" spc="-56" dirty="0" err="1">
                <a:solidFill>
                  <a:srgbClr val="04345C"/>
                </a:solidFill>
              </a:rPr>
              <a:t>Omówione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zostały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wszystkie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zadania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jakie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miałam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wykonywać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podczas</a:t>
            </a:r>
            <a:r>
              <a:rPr lang="en-US" sz="3600" spc="-56" dirty="0">
                <a:solidFill>
                  <a:srgbClr val="04345C"/>
                </a:solidFill>
              </a:rPr>
              <a:t> </a:t>
            </a:r>
            <a:r>
              <a:rPr lang="en-US" sz="3600" spc="-56" dirty="0" err="1">
                <a:solidFill>
                  <a:srgbClr val="04345C"/>
                </a:solidFill>
              </a:rPr>
              <a:t>stażu</a:t>
            </a:r>
            <a:r>
              <a:rPr lang="en-US" sz="3600" spc="-56" dirty="0">
                <a:solidFill>
                  <a:srgbClr val="04345C"/>
                </a:solidFill>
              </a:rPr>
              <a:t>;</a:t>
            </a:r>
          </a:p>
          <a:p>
            <a:pPr>
              <a:lnSpc>
                <a:spcPts val="6422"/>
              </a:lnSpc>
            </a:pPr>
            <a:endParaRPr lang="en-US" sz="2271" spc="-56" dirty="0">
              <a:solidFill>
                <a:srgbClr val="04345C"/>
              </a:solidFill>
              <a:latin typeface="Arimo Italics"/>
            </a:endParaRPr>
          </a:p>
        </p:txBody>
      </p:sp>
      <p:pic>
        <p:nvPicPr>
          <p:cNvPr id="1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6022" y="8678422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79131">
            <a:off x="-4420077" y="-3027136"/>
            <a:ext cx="14560162" cy="15088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892">
            <a:off x="6138829" y="7329482"/>
            <a:ext cx="5075946" cy="52600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280451">
            <a:off x="15442780" y="-1044451"/>
            <a:ext cx="4001180" cy="41463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14294">
            <a:off x="13724600" y="-373897"/>
            <a:ext cx="2229048" cy="230989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6687800" y="1028700"/>
            <a:ext cx="571500" cy="5715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52400" y="8077200"/>
            <a:ext cx="1181100" cy="11811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97472" y="863195"/>
            <a:ext cx="759095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6"/>
              </a:lnSpc>
            </a:pPr>
            <a:r>
              <a:rPr lang="en-US" sz="3600" dirty="0">
                <a:solidFill>
                  <a:srgbClr val="04345C"/>
                </a:solidFill>
              </a:rPr>
              <a:t>Do </a:t>
            </a:r>
            <a:r>
              <a:rPr lang="en-US" sz="3600" dirty="0" err="1">
                <a:solidFill>
                  <a:srgbClr val="04345C"/>
                </a:solidFill>
              </a:rPr>
              <a:t>moich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obowiązków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należało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również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tworzenia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ulotek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poczt</a:t>
            </a:r>
            <a:r>
              <a:rPr lang="pl-PL" sz="3600" dirty="0">
                <a:solidFill>
                  <a:srgbClr val="04345C"/>
                </a:solidFill>
              </a:rPr>
              <a:t>ó</a:t>
            </a:r>
            <a:r>
              <a:rPr lang="en-US" sz="3600" dirty="0" err="1">
                <a:solidFill>
                  <a:srgbClr val="04345C"/>
                </a:solidFill>
              </a:rPr>
              <a:t>wek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impozycja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stron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książki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prygotowanie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materiałów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graficznych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prygotowanie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materiałów</a:t>
            </a:r>
            <a:r>
              <a:rPr lang="en-US" sz="3600" dirty="0">
                <a:solidFill>
                  <a:srgbClr val="04345C"/>
                </a:solidFill>
              </a:rPr>
              <a:t> do </a:t>
            </a:r>
            <a:r>
              <a:rPr lang="en-US" sz="3600" dirty="0" err="1">
                <a:solidFill>
                  <a:srgbClr val="04345C"/>
                </a:solidFill>
              </a:rPr>
              <a:t>druku</a:t>
            </a:r>
            <a:r>
              <a:rPr lang="en-US" sz="3600" dirty="0">
                <a:solidFill>
                  <a:srgbClr val="04345C"/>
                </a:solidFill>
              </a:rPr>
              <a:t>, </a:t>
            </a:r>
            <a:r>
              <a:rPr lang="en-US" sz="3600" dirty="0" err="1">
                <a:solidFill>
                  <a:srgbClr val="04345C"/>
                </a:solidFill>
              </a:rPr>
              <a:t>obróbka</a:t>
            </a:r>
            <a:r>
              <a:rPr lang="en-US" sz="3600" dirty="0">
                <a:solidFill>
                  <a:srgbClr val="04345C"/>
                </a:solidFill>
              </a:rPr>
              <a:t> </a:t>
            </a:r>
            <a:r>
              <a:rPr lang="en-US" sz="3600" dirty="0" err="1">
                <a:solidFill>
                  <a:srgbClr val="04345C"/>
                </a:solidFill>
              </a:rPr>
              <a:t>introligatorska</a:t>
            </a:r>
            <a:r>
              <a:rPr lang="en-US" sz="3600" dirty="0">
                <a:solidFill>
                  <a:srgbClr val="04345C"/>
                </a:solidFill>
              </a:rPr>
              <a:t>. 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38150" y="4176551"/>
            <a:ext cx="7702357" cy="4332521"/>
            <a:chOff x="0" y="0"/>
            <a:chExt cx="1128903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6"/>
              <a:stretch>
                <a:fillRect t="-6078" r="11" b="-2724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9144000" y="758490"/>
            <a:ext cx="3771900" cy="5657850"/>
            <a:chOff x="0" y="0"/>
            <a:chExt cx="6350000" cy="952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t="-11140" b="-25262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671470" y="2698822"/>
            <a:ext cx="3771900" cy="5657850"/>
            <a:chOff x="0" y="0"/>
            <a:chExt cx="6350000" cy="9525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6250" r="-6250"/>
              </a:stretch>
            </a:blipFill>
          </p:spPr>
        </p:sp>
      </p:grpSp>
      <p:pic>
        <p:nvPicPr>
          <p:cNvPr id="18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069" y="887381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D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898611">
            <a:off x="8208102" y="4949976"/>
            <a:ext cx="7230953" cy="74932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688114">
            <a:off x="8410395" y="-1971930"/>
            <a:ext cx="9491370" cy="98356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912599">
            <a:off x="283697" y="-2560035"/>
            <a:ext cx="8668733" cy="89831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750356">
            <a:off x="2316769" y="3410501"/>
            <a:ext cx="6917083" cy="716796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259300" y="8462486"/>
            <a:ext cx="571500" cy="5715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320056" y="604334"/>
            <a:ext cx="1348756" cy="134875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2EDF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120230">
            <a:off x="16952690" y="6143167"/>
            <a:ext cx="1741778" cy="1804951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887132" y="821870"/>
            <a:ext cx="4386659" cy="6579989"/>
            <a:chOff x="0" y="0"/>
            <a:chExt cx="6350000" cy="952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t="-31410" b="-4991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775311" y="1825268"/>
            <a:ext cx="6734271" cy="67342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16680" r="-16680" b="-20"/>
              </a:stretch>
            </a:blipFill>
          </p:spPr>
        </p:sp>
      </p:grpSp>
      <p:pic>
        <p:nvPicPr>
          <p:cNvPr id="16" name="video-16245656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272" y="342901"/>
            <a:ext cx="4091331" cy="800154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7" name="Obraz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1069" y="8873814"/>
            <a:ext cx="13769544" cy="10030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394</Words>
  <Application>Microsoft Office PowerPoint</Application>
  <PresentationFormat>Niestandardowy</PresentationFormat>
  <Paragraphs>42</Paragraphs>
  <Slides>18</Slides>
  <Notes>0</Notes>
  <HiddenSlides>0</HiddenSlides>
  <MMClips>5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Arimo</vt:lpstr>
      <vt:lpstr>Arial</vt:lpstr>
      <vt:lpstr>Arimo Bold</vt:lpstr>
      <vt:lpstr>Arimo Italics</vt:lpstr>
      <vt:lpstr>Tex Gyre Adventor Bold</vt:lpstr>
      <vt:lpstr>Tex Gyre Adventor</vt:lpstr>
      <vt:lpstr>Inter Bold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staż w sevilli</dc:title>
  <dc:creator>555</dc:creator>
  <cp:lastModifiedBy>Sylwia Frańczak</cp:lastModifiedBy>
  <cp:revision>10</cp:revision>
  <dcterms:created xsi:type="dcterms:W3CDTF">2006-08-16T00:00:00Z</dcterms:created>
  <dcterms:modified xsi:type="dcterms:W3CDTF">2022-07-01T21:23:38Z</dcterms:modified>
  <dc:identifier>DAEinPQ_1-g</dc:identifier>
</cp:coreProperties>
</file>