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797675" cy="9926638"/>
  <p:embeddedFontLst>
    <p:embeddedFont>
      <p:font typeface="Calibri" panose="020F0502020204030204" pitchFamily="34" charset="0"/>
      <p:regular r:id="rId25"/>
      <p:bold r:id="rId26"/>
      <p:italic r:id="rId27"/>
      <p:boldItalic r:id="rId28"/>
    </p:embeddedFont>
    <p:embeddedFont>
      <p:font typeface="Book Antiqua" panose="02040602050305030304"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dNgqLNun52BavWadRN3fzm//W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l-P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cfa0722305_3_14: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gcfa0722305_3_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cfa0722305_3_33: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cfa0722305_3_3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e4a64d58_1_10: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104e4a64d58_1_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9: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0: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1: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2: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3: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4: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5: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6: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7: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04e4a64d58_1_32: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104e4a64d58_1_3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04e4a64d58_1_57: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g104e4a64d58_1_5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cfa0722305_3_4: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gcfa0722305_3_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28"/>
          <p:cNvSpPr txBox="1">
            <a:spLocks noGrp="1"/>
          </p:cNvSpPr>
          <p:nvPr>
            <p:ph type="ctrTitle"/>
          </p:nvPr>
        </p:nvSpPr>
        <p:spPr>
          <a:xfrm>
            <a:off x="1524000" y="1449981"/>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28"/>
          <p:cNvSpPr txBox="1">
            <a:spLocks noGrp="1"/>
          </p:cNvSpPr>
          <p:nvPr>
            <p:ph type="subTitle" idx="1"/>
          </p:nvPr>
        </p:nvSpPr>
        <p:spPr>
          <a:xfrm>
            <a:off x="1524000" y="3976222"/>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ftr" idx="11"/>
          </p:nvPr>
        </p:nvSpPr>
        <p:spPr>
          <a:xfrm>
            <a:off x="4038600" y="636315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 name="Google Shape;79;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7"/>
          <p:cNvSpPr txBox="1">
            <a:spLocks noGrp="1"/>
          </p:cNvSpPr>
          <p:nvPr>
            <p:ph type="ftr" idx="11"/>
          </p:nvPr>
        </p:nvSpPr>
        <p:spPr>
          <a:xfrm>
            <a:off x="4038600" y="636315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8"/>
          <p:cNvSpPr txBox="1">
            <a:spLocks noGrp="1"/>
          </p:cNvSpPr>
          <p:nvPr>
            <p:ph type="ftr" idx="11"/>
          </p:nvPr>
        </p:nvSpPr>
        <p:spPr>
          <a:xfrm>
            <a:off x="4038600" y="636315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9"/>
          <p:cNvPicPr preferRelativeResize="0"/>
          <p:nvPr/>
        </p:nvPicPr>
        <p:blipFill rotWithShape="1">
          <a:blip r:embed="rId2">
            <a:alphaModFix/>
          </a:blip>
          <a:srcRect/>
          <a:stretch/>
        </p:blipFill>
        <p:spPr>
          <a:xfrm>
            <a:off x="0" y="6412911"/>
            <a:ext cx="12192000" cy="445089"/>
          </a:xfrm>
          <a:prstGeom prst="rect">
            <a:avLst/>
          </a:prstGeom>
          <a:noFill/>
          <a:ln>
            <a:noFill/>
          </a:ln>
        </p:spPr>
      </p:pic>
      <p:sp>
        <p:nvSpPr>
          <p:cNvPr id="28" name="Google Shape;28;p29"/>
          <p:cNvSpPr txBox="1">
            <a:spLocks noGrp="1"/>
          </p:cNvSpPr>
          <p:nvPr>
            <p:ph type="title"/>
          </p:nvPr>
        </p:nvSpPr>
        <p:spPr>
          <a:xfrm>
            <a:off x="838200" y="1291637"/>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29"/>
          <p:cNvSpPr txBox="1">
            <a:spLocks noGrp="1"/>
          </p:cNvSpPr>
          <p:nvPr>
            <p:ph type="body" idx="1"/>
          </p:nvPr>
        </p:nvSpPr>
        <p:spPr>
          <a:xfrm>
            <a:off x="838200" y="2896649"/>
            <a:ext cx="10515600" cy="32913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sldNum" idx="12"/>
          </p:nvPr>
        </p:nvSpPr>
        <p:spPr>
          <a:xfrm>
            <a:off x="9216163" y="651503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ftr" idx="11"/>
          </p:nvPr>
        </p:nvSpPr>
        <p:spPr>
          <a:xfrm>
            <a:off x="4038600" y="636315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ftr" idx="11"/>
          </p:nvPr>
        </p:nvSpPr>
        <p:spPr>
          <a:xfrm>
            <a:off x="4038600" y="636315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4038600" y="636315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ftr" idx="11"/>
          </p:nvPr>
        </p:nvSpPr>
        <p:spPr>
          <a:xfrm>
            <a:off x="4038600" y="636315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4"/>
          <p:cNvSpPr txBox="1">
            <a:spLocks noGrp="1"/>
          </p:cNvSpPr>
          <p:nvPr>
            <p:ph type="ftr" idx="11"/>
          </p:nvPr>
        </p:nvSpPr>
        <p:spPr>
          <a:xfrm>
            <a:off x="4038600" y="636315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5"/>
          <p:cNvSpPr txBox="1">
            <a:spLocks noGrp="1"/>
          </p:cNvSpPr>
          <p:nvPr>
            <p:ph type="ftr" idx="11"/>
          </p:nvPr>
        </p:nvSpPr>
        <p:spPr>
          <a:xfrm>
            <a:off x="4038600" y="636315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p36"/>
          <p:cNvSpPr>
            <a:spLocks noGrp="1"/>
          </p:cNvSpPr>
          <p:nvPr>
            <p:ph type="pic" idx="2"/>
          </p:nvPr>
        </p:nvSpPr>
        <p:spPr>
          <a:xfrm>
            <a:off x="5183188" y="987425"/>
            <a:ext cx="6172200" cy="4873625"/>
          </a:xfrm>
          <a:prstGeom prst="rect">
            <a:avLst/>
          </a:prstGeom>
          <a:noFill/>
          <a:ln>
            <a:noFill/>
          </a:ln>
        </p:spPr>
      </p:sp>
      <p:sp>
        <p:nvSpPr>
          <p:cNvPr id="73" name="Google Shape;73;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6"/>
          <p:cNvSpPr txBox="1">
            <a:spLocks noGrp="1"/>
          </p:cNvSpPr>
          <p:nvPr>
            <p:ph type="ftr" idx="11"/>
          </p:nvPr>
        </p:nvSpPr>
        <p:spPr>
          <a:xfrm>
            <a:off x="4038600" y="636315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6000">
              <a:srgbClr val="F4F4F4">
                <a:alpha val="98431"/>
              </a:srgbClr>
            </a:gs>
            <a:gs pos="100000">
              <a:srgbClr val="CECECE"/>
            </a:gs>
          </a:gsLst>
          <a:lin ang="8100000" scaled="0"/>
        </a:gradFill>
        <a:effectLst/>
      </p:bgPr>
    </p:bg>
    <p:spTree>
      <p:nvGrpSpPr>
        <p:cNvPr id="1" name="Shape 9"/>
        <p:cNvGrpSpPr/>
        <p:nvPr/>
      </p:nvGrpSpPr>
      <p:grpSpPr>
        <a:xfrm>
          <a:off x="0" y="0"/>
          <a:ext cx="0" cy="0"/>
          <a:chOff x="0" y="0"/>
          <a:chExt cx="0" cy="0"/>
        </a:xfrm>
      </p:grpSpPr>
      <p:pic>
        <p:nvPicPr>
          <p:cNvPr id="10" name="Google Shape;10;p27"/>
          <p:cNvPicPr preferRelativeResize="0"/>
          <p:nvPr/>
        </p:nvPicPr>
        <p:blipFill rotWithShape="1">
          <a:blip r:embed="rId13">
            <a:alphaModFix/>
          </a:blip>
          <a:srcRect l="91586"/>
          <a:stretch/>
        </p:blipFill>
        <p:spPr>
          <a:xfrm>
            <a:off x="0" y="6538911"/>
            <a:ext cx="12192000" cy="319089"/>
          </a:xfrm>
          <a:prstGeom prst="rect">
            <a:avLst/>
          </a:prstGeom>
          <a:noFill/>
          <a:ln>
            <a:noFill/>
          </a:ln>
        </p:spPr>
      </p:pic>
      <p:pic>
        <p:nvPicPr>
          <p:cNvPr id="11" name="Google Shape;11;p27"/>
          <p:cNvPicPr preferRelativeResize="0"/>
          <p:nvPr/>
        </p:nvPicPr>
        <p:blipFill rotWithShape="1">
          <a:blip r:embed="rId13">
            <a:alphaModFix/>
          </a:blip>
          <a:srcRect l="91586"/>
          <a:stretch/>
        </p:blipFill>
        <p:spPr>
          <a:xfrm>
            <a:off x="0" y="0"/>
            <a:ext cx="12192000" cy="1112676"/>
          </a:xfrm>
          <a:prstGeom prst="rect">
            <a:avLst/>
          </a:prstGeom>
          <a:noFill/>
          <a:ln>
            <a:noFill/>
          </a:ln>
        </p:spPr>
      </p:pic>
      <p:sp>
        <p:nvSpPr>
          <p:cNvPr id="12" name="Google Shape;12;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ftr" idx="11"/>
          </p:nvPr>
        </p:nvSpPr>
        <p:spPr>
          <a:xfrm>
            <a:off x="4038600" y="6363155"/>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
        <p:nvSpPr>
          <p:cNvPr id="16" name="Google Shape;16;p27"/>
          <p:cNvSpPr txBox="1"/>
          <p:nvPr/>
        </p:nvSpPr>
        <p:spPr>
          <a:xfrm>
            <a:off x="3562173" y="238101"/>
            <a:ext cx="5067654" cy="688458"/>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pl-PL" sz="1800" b="0" i="0" u="none" strike="noStrike" cap="none">
                <a:solidFill>
                  <a:schemeClr val="lt1"/>
                </a:solidFill>
                <a:latin typeface="Book Antiqua"/>
                <a:ea typeface="Book Antiqua"/>
                <a:cs typeface="Book Antiqua"/>
                <a:sym typeface="Book Antiqua"/>
              </a:rPr>
              <a:t>Departament Strategii i Funduszy Europejskich</a:t>
            </a:r>
            <a:endParaRPr sz="1800" b="0" i="0" u="none" strike="noStrike" cap="none">
              <a:solidFill>
                <a:schemeClr val="lt1"/>
              </a:solidFill>
              <a:latin typeface="Book Antiqua"/>
              <a:ea typeface="Book Antiqua"/>
              <a:cs typeface="Book Antiqua"/>
              <a:sym typeface="Book Antiqua"/>
            </a:endParaRPr>
          </a:p>
          <a:p>
            <a:pPr marL="0" marR="0" lvl="0" indent="0" algn="ctr" rtl="0">
              <a:lnSpc>
                <a:spcPct val="110000"/>
              </a:lnSpc>
              <a:spcBef>
                <a:spcPts val="0"/>
              </a:spcBef>
              <a:spcAft>
                <a:spcPts val="0"/>
              </a:spcAft>
              <a:buClr>
                <a:srgbClr val="000000"/>
              </a:buClr>
              <a:buSzPts val="1800"/>
              <a:buFont typeface="Arial"/>
              <a:buNone/>
            </a:pPr>
            <a:r>
              <a:rPr lang="pl-PL" sz="1800" b="0" i="0" u="none" strike="noStrike" cap="none">
                <a:solidFill>
                  <a:schemeClr val="lt1"/>
                </a:solidFill>
                <a:latin typeface="Book Antiqua"/>
                <a:ea typeface="Book Antiqua"/>
                <a:cs typeface="Book Antiqua"/>
                <a:sym typeface="Book Antiqua"/>
              </a:rPr>
              <a:t>IV Posiedzenie Rady</a:t>
            </a:r>
            <a:endParaRPr sz="1400" b="0" i="0" u="none" strike="noStrike" cap="none">
              <a:solidFill>
                <a:srgbClr val="000000"/>
              </a:solidFill>
              <a:latin typeface="Arial"/>
              <a:ea typeface="Arial"/>
              <a:cs typeface="Arial"/>
              <a:sym typeface="Arial"/>
            </a:endParaRPr>
          </a:p>
        </p:txBody>
      </p:sp>
      <p:sp>
        <p:nvSpPr>
          <p:cNvPr id="17" name="Google Shape;17;p27"/>
          <p:cNvSpPr txBox="1"/>
          <p:nvPr/>
        </p:nvSpPr>
        <p:spPr>
          <a:xfrm>
            <a:off x="10211471" y="413053"/>
            <a:ext cx="17411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l-PL" sz="1600" b="0" i="0" u="none" strike="noStrike" cap="none">
                <a:solidFill>
                  <a:schemeClr val="lt1"/>
                </a:solidFill>
                <a:latin typeface="Book Antiqua"/>
                <a:ea typeface="Book Antiqua"/>
                <a:cs typeface="Book Antiqua"/>
                <a:sym typeface="Book Antiqua"/>
              </a:rPr>
              <a:t>26 listopada 2020</a:t>
            </a:r>
            <a:endParaRPr sz="1600" b="0" i="0" u="none" strike="noStrike" cap="none">
              <a:solidFill>
                <a:schemeClr val="lt1"/>
              </a:solidFill>
              <a:latin typeface="Book Antiqua"/>
              <a:ea typeface="Book Antiqua"/>
              <a:cs typeface="Book Antiqua"/>
              <a:sym typeface="Book Antiqua"/>
            </a:endParaRPr>
          </a:p>
        </p:txBody>
      </p:sp>
      <p:pic>
        <p:nvPicPr>
          <p:cNvPr id="18" name="Google Shape;18;p27"/>
          <p:cNvPicPr preferRelativeResize="0"/>
          <p:nvPr/>
        </p:nvPicPr>
        <p:blipFill rotWithShape="1">
          <a:blip r:embed="rId13">
            <a:alphaModFix/>
          </a:blip>
          <a:srcRect/>
          <a:stretch/>
        </p:blipFill>
        <p:spPr>
          <a:xfrm>
            <a:off x="239347" y="0"/>
            <a:ext cx="2923858" cy="1112676"/>
          </a:xfrm>
          <a:prstGeom prst="rect">
            <a:avLst/>
          </a:prstGeom>
          <a:noFill/>
          <a:ln>
            <a:noFill/>
          </a:ln>
        </p:spPr>
      </p:pic>
      <p:pic>
        <p:nvPicPr>
          <p:cNvPr id="19" name="Google Shape;19;p27"/>
          <p:cNvPicPr preferRelativeResize="0"/>
          <p:nvPr/>
        </p:nvPicPr>
        <p:blipFill rotWithShape="1">
          <a:blip r:embed="rId14">
            <a:alphaModFix/>
          </a:blip>
          <a:srcRect l="91586"/>
          <a:stretch/>
        </p:blipFill>
        <p:spPr>
          <a:xfrm>
            <a:off x="0" y="6462889"/>
            <a:ext cx="12192000" cy="8282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facebook.com/Edukacja-Prawna-102567281694518"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3" y="1859558"/>
            <a:ext cx="12192000" cy="23877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b" anchorCtr="0">
            <a:noAutofit/>
          </a:bodyPr>
          <a:lstStyle/>
          <a:p>
            <a:pPr marL="0" lvl="0" indent="0" algn="ctr" rtl="0">
              <a:lnSpc>
                <a:spcPct val="150000"/>
              </a:lnSpc>
              <a:spcBef>
                <a:spcPts val="0"/>
              </a:spcBef>
              <a:spcAft>
                <a:spcPts val="0"/>
              </a:spcAft>
              <a:buClr>
                <a:schemeClr val="dk1"/>
              </a:buClr>
              <a:buSzPts val="3600"/>
              <a:buFont typeface="Times New Roman"/>
              <a:buNone/>
            </a:pPr>
            <a:r>
              <a:rPr lang="pl-PL" sz="4500" b="1" dirty="0">
                <a:latin typeface="Times New Roman"/>
                <a:ea typeface="Times New Roman"/>
                <a:cs typeface="Times New Roman"/>
                <a:sym typeface="Times New Roman"/>
              </a:rPr>
              <a:t>Moja pierwsza wizyta w sądzie</a:t>
            </a:r>
            <a:endParaRPr sz="4500" dirty="0"/>
          </a:p>
        </p:txBody>
      </p:sp>
      <p:pic>
        <p:nvPicPr>
          <p:cNvPr id="95" name="Google Shape;95;p1"/>
          <p:cNvPicPr preferRelativeResize="0"/>
          <p:nvPr/>
        </p:nvPicPr>
        <p:blipFill rotWithShape="1">
          <a:blip r:embed="rId3">
            <a:alphaModFix/>
          </a:blip>
          <a:srcRect/>
          <a:stretch/>
        </p:blipFill>
        <p:spPr>
          <a:xfrm>
            <a:off x="3427856" y="52796"/>
            <a:ext cx="1911058" cy="996364"/>
          </a:xfrm>
          <a:prstGeom prst="rect">
            <a:avLst/>
          </a:prstGeom>
          <a:noFill/>
          <a:ln>
            <a:noFill/>
          </a:ln>
        </p:spPr>
      </p:pic>
      <p:pic>
        <p:nvPicPr>
          <p:cNvPr id="96" name="Google Shape;96;p1"/>
          <p:cNvPicPr preferRelativeResize="0"/>
          <p:nvPr/>
        </p:nvPicPr>
        <p:blipFill rotWithShape="1">
          <a:blip r:embed="rId4">
            <a:alphaModFix/>
          </a:blip>
          <a:srcRect/>
          <a:stretch/>
        </p:blipFill>
        <p:spPr>
          <a:xfrm>
            <a:off x="5115466" y="133912"/>
            <a:ext cx="7076531" cy="795236"/>
          </a:xfrm>
          <a:prstGeom prst="rect">
            <a:avLst/>
          </a:prstGeom>
          <a:noFill/>
          <a:ln>
            <a:noFill/>
          </a:ln>
        </p:spPr>
      </p:pic>
      <p:sp>
        <p:nvSpPr>
          <p:cNvPr id="97" name="Google Shape;97;p1"/>
          <p:cNvSpPr txBox="1"/>
          <p:nvPr/>
        </p:nvSpPr>
        <p:spPr>
          <a:xfrm>
            <a:off x="2056650" y="208353"/>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8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98" name="Google Shape;98;p1"/>
          <p:cNvSpPr txBox="1"/>
          <p:nvPr/>
        </p:nvSpPr>
        <p:spPr>
          <a:xfrm>
            <a:off x="2709299" y="4172963"/>
            <a:ext cx="6925800" cy="1038900"/>
          </a:xfrm>
          <a:prstGeom prst="rect">
            <a:avLst/>
          </a:prstGeom>
          <a:noFill/>
          <a:ln>
            <a:noFill/>
          </a:ln>
          <a:effectLst>
            <a:outerShdw blurRad="57150" dist="19050" dir="5400000" algn="bl" rotWithShape="0">
              <a:srgbClr val="000000">
                <a:alpha val="28000"/>
              </a:srgbClr>
            </a:outerShdw>
          </a:effectLst>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2800"/>
              <a:buFont typeface="Arial"/>
              <a:buNone/>
            </a:pPr>
            <a:r>
              <a:rPr lang="pl-PL" sz="2300" dirty="0">
                <a:solidFill>
                  <a:schemeClr val="dk1"/>
                </a:solidFill>
                <a:latin typeface="Times New Roman"/>
                <a:ea typeface="Times New Roman"/>
                <a:cs typeface="Times New Roman"/>
                <a:sym typeface="Times New Roman"/>
              </a:rPr>
              <a:t>Lekcja przygotowana przez</a:t>
            </a:r>
            <a:endParaRPr sz="2300" i="0" u="none" strike="noStrike" cap="none" dirty="0">
              <a:solidFill>
                <a:schemeClr val="dk1"/>
              </a:solidFill>
              <a:latin typeface="Times New Roman"/>
              <a:ea typeface="Times New Roman"/>
              <a:cs typeface="Times New Roman"/>
              <a:sym typeface="Times New Roman"/>
            </a:endParaRPr>
          </a:p>
          <a:p>
            <a:pPr marL="0" marR="0" lvl="0" indent="0" algn="ctr" rtl="0">
              <a:lnSpc>
                <a:spcPct val="150000"/>
              </a:lnSpc>
              <a:spcBef>
                <a:spcPts val="0"/>
              </a:spcBef>
              <a:spcAft>
                <a:spcPts val="0"/>
              </a:spcAft>
              <a:buClr>
                <a:srgbClr val="000000"/>
              </a:buClr>
              <a:buSzPts val="2800"/>
              <a:buFont typeface="Arial"/>
              <a:buNone/>
            </a:pPr>
            <a:r>
              <a:rPr lang="pl-PL" sz="2700" b="1" dirty="0">
                <a:solidFill>
                  <a:schemeClr val="dk1"/>
                </a:solidFill>
                <a:latin typeface="Times New Roman"/>
                <a:ea typeface="Times New Roman"/>
                <a:cs typeface="Times New Roman"/>
                <a:sym typeface="Times New Roman"/>
              </a:rPr>
              <a:t>Wydział ds. Edukacji Prawnej </a:t>
            </a:r>
            <a:endParaRPr sz="1300" i="0" u="none" strike="noStrike" cap="none" dirty="0">
              <a:solidFill>
                <a:schemeClr val="dk1"/>
              </a:solidFill>
              <a:latin typeface="Times New Roman"/>
              <a:ea typeface="Times New Roman"/>
              <a:cs typeface="Times New Roman"/>
              <a:sym typeface="Times New Roman"/>
            </a:endParaRPr>
          </a:p>
        </p:txBody>
      </p:sp>
      <p:pic>
        <p:nvPicPr>
          <p:cNvPr id="99" name="Google Shape;99;p1"/>
          <p:cNvPicPr preferRelativeResize="0"/>
          <p:nvPr/>
        </p:nvPicPr>
        <p:blipFill>
          <a:blip r:embed="rId5">
            <a:alphaModFix/>
          </a:blip>
          <a:stretch>
            <a:fillRect/>
          </a:stretch>
        </p:blipFill>
        <p:spPr>
          <a:xfrm>
            <a:off x="5815688" y="5487923"/>
            <a:ext cx="713022" cy="646500"/>
          </a:xfrm>
          <a:prstGeom prst="rect">
            <a:avLst/>
          </a:prstGeom>
          <a:noFill/>
          <a:ln>
            <a:noFill/>
          </a:ln>
          <a:effectLst>
            <a:outerShdw blurRad="57150" dist="19050" dir="5400000" algn="bl" rotWithShape="0">
              <a:srgbClr val="000000">
                <a:alpha val="50000"/>
              </a:srgbClr>
            </a:outerShdw>
          </a:effectLst>
        </p:spPr>
      </p:pic>
      <p:pic>
        <p:nvPicPr>
          <p:cNvPr id="100" name="Google Shape;100;p1"/>
          <p:cNvPicPr preferRelativeResize="0"/>
          <p:nvPr/>
        </p:nvPicPr>
        <p:blipFill>
          <a:blip r:embed="rId6">
            <a:alphaModFix/>
          </a:blip>
          <a:stretch>
            <a:fillRect/>
          </a:stretch>
        </p:blipFill>
        <p:spPr>
          <a:xfrm>
            <a:off x="5201588" y="1516853"/>
            <a:ext cx="1788823" cy="1725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gcfa0722305_3_14"/>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194" name="Google Shape;194;gcfa0722305_3_14"/>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195" name="Google Shape;195;gcfa0722305_3_14"/>
          <p:cNvSpPr txBox="1"/>
          <p:nvPr/>
        </p:nvSpPr>
        <p:spPr>
          <a:xfrm>
            <a:off x="995599" y="1191225"/>
            <a:ext cx="10728428" cy="183970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900" dirty="0">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pl-PL" sz="2000" b="1" dirty="0">
                <a:solidFill>
                  <a:schemeClr val="dk1"/>
                </a:solidFill>
                <a:latin typeface="Times New Roman"/>
                <a:ea typeface="Times New Roman"/>
                <a:cs typeface="Times New Roman"/>
                <a:sym typeface="Times New Roman"/>
              </a:rPr>
              <a:t>Art. 42. Konstytucji RP </a:t>
            </a:r>
            <a:endParaRPr sz="2000" b="1" dirty="0">
              <a:solidFill>
                <a:schemeClr val="dk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1900" b="1" dirty="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pl-PL" sz="1900" dirty="0">
                <a:solidFill>
                  <a:schemeClr val="dk1"/>
                </a:solidFill>
                <a:latin typeface="Times New Roman"/>
                <a:ea typeface="Times New Roman"/>
                <a:cs typeface="Times New Roman"/>
                <a:sym typeface="Times New Roman"/>
              </a:rPr>
              <a:t>ust. 3 ,,</a:t>
            </a:r>
            <a:r>
              <a:rPr lang="pl-PL" sz="1900" b="1" dirty="0">
                <a:solidFill>
                  <a:schemeClr val="dk1"/>
                </a:solidFill>
                <a:latin typeface="Times New Roman"/>
                <a:ea typeface="Times New Roman"/>
                <a:cs typeface="Times New Roman"/>
                <a:sym typeface="Times New Roman"/>
              </a:rPr>
              <a:t>Każdego</a:t>
            </a:r>
            <a:r>
              <a:rPr lang="pl-PL" sz="1900" dirty="0">
                <a:solidFill>
                  <a:schemeClr val="dk1"/>
                </a:solidFill>
                <a:latin typeface="Times New Roman"/>
                <a:ea typeface="Times New Roman"/>
                <a:cs typeface="Times New Roman"/>
                <a:sym typeface="Times New Roman"/>
              </a:rPr>
              <a:t> uważa się za niewinnego, dopóki jego wina nie zostanie stwierdzona </a:t>
            </a:r>
            <a:r>
              <a:rPr lang="pl-PL" sz="1900" b="1" dirty="0">
                <a:solidFill>
                  <a:schemeClr val="dk1"/>
                </a:solidFill>
                <a:latin typeface="Times New Roman"/>
                <a:ea typeface="Times New Roman"/>
                <a:cs typeface="Times New Roman"/>
                <a:sym typeface="Times New Roman"/>
              </a:rPr>
              <a:t>prawomocnym</a:t>
            </a:r>
            <a:r>
              <a:rPr lang="pl-PL" sz="1900" dirty="0">
                <a:solidFill>
                  <a:schemeClr val="dk1"/>
                </a:solidFill>
                <a:latin typeface="Times New Roman"/>
                <a:ea typeface="Times New Roman"/>
                <a:cs typeface="Times New Roman"/>
                <a:sym typeface="Times New Roman"/>
              </a:rPr>
              <a:t> wyrokiem sądu.” - zasada </a:t>
            </a:r>
            <a:r>
              <a:rPr lang="pl-PL" sz="1900" b="1" dirty="0">
                <a:solidFill>
                  <a:schemeClr val="dk1"/>
                </a:solidFill>
                <a:latin typeface="Times New Roman"/>
                <a:ea typeface="Times New Roman"/>
                <a:cs typeface="Times New Roman"/>
                <a:sym typeface="Times New Roman"/>
              </a:rPr>
              <a:t>domniemania niewinności.</a:t>
            </a:r>
            <a:r>
              <a:rPr lang="pl-PL" sz="1900" dirty="0">
                <a:solidFill>
                  <a:schemeClr val="dk1"/>
                </a:solidFill>
                <a:latin typeface="Times New Roman"/>
                <a:ea typeface="Times New Roman"/>
                <a:cs typeface="Times New Roman"/>
                <a:sym typeface="Times New Roman"/>
              </a:rPr>
              <a:t> </a:t>
            </a:r>
            <a:endParaRPr sz="1900" dirty="0">
              <a:solidFill>
                <a:schemeClr val="dk1"/>
              </a:solidFill>
              <a:latin typeface="Times New Roman"/>
              <a:ea typeface="Times New Roman"/>
              <a:cs typeface="Times New Roman"/>
              <a:sym typeface="Times New Roman"/>
            </a:endParaRPr>
          </a:p>
        </p:txBody>
      </p:sp>
      <p:sp>
        <p:nvSpPr>
          <p:cNvPr id="196" name="Google Shape;196;gcfa0722305_3_14"/>
          <p:cNvSpPr txBox="1"/>
          <p:nvPr/>
        </p:nvSpPr>
        <p:spPr>
          <a:xfrm>
            <a:off x="974372" y="4883633"/>
            <a:ext cx="10069553" cy="1458831"/>
          </a:xfrm>
          <a:prstGeom prst="rect">
            <a:avLst/>
          </a:prstGeom>
          <a:noFill/>
          <a:ln>
            <a:noFill/>
          </a:ln>
        </p:spPr>
        <p:txBody>
          <a:bodyPr spcFirstLastPara="1" wrap="square" lIns="91425" tIns="91425" rIns="91425" bIns="91425" anchor="t" anchorCtr="0">
            <a:spAutoFit/>
          </a:bodyPr>
          <a:lstStyle/>
          <a:p>
            <a:pPr marL="1371600" lvl="0" indent="0" algn="just" rtl="0">
              <a:lnSpc>
                <a:spcPct val="115000"/>
              </a:lnSpc>
              <a:spcBef>
                <a:spcPts val="0"/>
              </a:spcBef>
              <a:spcAft>
                <a:spcPts val="0"/>
              </a:spcAft>
              <a:buClr>
                <a:schemeClr val="dk1"/>
              </a:buClr>
              <a:buSzPts val="1100"/>
              <a:buFont typeface="Arial"/>
              <a:buNone/>
            </a:pPr>
            <a:r>
              <a:rPr lang="pl-PL" sz="1800" dirty="0">
                <a:solidFill>
                  <a:schemeClr val="dk1"/>
                </a:solidFill>
                <a:latin typeface="Times New Roman"/>
                <a:ea typeface="Times New Roman"/>
                <a:cs typeface="Times New Roman"/>
                <a:sym typeface="Times New Roman"/>
              </a:rPr>
              <a:t>Anna Z. wyrokiem sądu I instancji została uznana winną zarzucanego jej czynu. Ponieważ w wyznaczonym ustawowo terminie nie wpłynęło odwołanie od wyroku sądu I instancji do sądu II instancji, wyrok uprawomocnił się - a Anna Z. musi odbyć karę 2 lat ograniczenia wolności. </a:t>
            </a:r>
            <a:endParaRPr sz="1800" dirty="0">
              <a:latin typeface="Times New Roman"/>
              <a:ea typeface="Times New Roman"/>
              <a:cs typeface="Times New Roman"/>
              <a:sym typeface="Times New Roman"/>
            </a:endParaRPr>
          </a:p>
        </p:txBody>
      </p:sp>
      <p:pic>
        <p:nvPicPr>
          <p:cNvPr id="197" name="Google Shape;197;gcfa0722305_3_14"/>
          <p:cNvPicPr preferRelativeResize="0"/>
          <p:nvPr/>
        </p:nvPicPr>
        <p:blipFill rotWithShape="1">
          <a:blip r:embed="rId4">
            <a:alphaModFix/>
          </a:blip>
          <a:srcRect/>
          <a:stretch/>
        </p:blipFill>
        <p:spPr>
          <a:xfrm>
            <a:off x="1148075" y="4618499"/>
            <a:ext cx="732449" cy="1048276"/>
          </a:xfrm>
          <a:prstGeom prst="rect">
            <a:avLst/>
          </a:prstGeom>
          <a:noFill/>
          <a:ln>
            <a:noFill/>
          </a:ln>
          <a:effectLst>
            <a:reflection endPos="30000" dist="38100" dir="5400000" fadeDir="5400012" sy="-100000" algn="bl" rotWithShape="0"/>
          </a:effectLst>
        </p:spPr>
      </p:pic>
      <p:sp>
        <p:nvSpPr>
          <p:cNvPr id="198" name="Google Shape;198;gcfa0722305_3_14"/>
          <p:cNvSpPr txBox="1"/>
          <p:nvPr/>
        </p:nvSpPr>
        <p:spPr>
          <a:xfrm>
            <a:off x="2335955" y="4392813"/>
            <a:ext cx="3000000" cy="4926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pl-PL" sz="2000" b="1" dirty="0">
                <a:solidFill>
                  <a:schemeClr val="dk1"/>
                </a:solidFill>
                <a:latin typeface="Times New Roman"/>
                <a:ea typeface="Times New Roman"/>
                <a:cs typeface="Times New Roman"/>
                <a:sym typeface="Times New Roman"/>
              </a:rPr>
              <a:t>Przykład:</a:t>
            </a:r>
            <a:endParaRPr sz="2000" b="1" dirty="0">
              <a:solidFill>
                <a:schemeClr val="dk1"/>
              </a:solidFill>
              <a:latin typeface="Times New Roman"/>
              <a:ea typeface="Times New Roman"/>
              <a:cs typeface="Times New Roman"/>
              <a:sym typeface="Times New Roman"/>
            </a:endParaRPr>
          </a:p>
        </p:txBody>
      </p:sp>
      <p:sp>
        <p:nvSpPr>
          <p:cNvPr id="199" name="Google Shape;199;gcfa0722305_3_14"/>
          <p:cNvSpPr txBox="1"/>
          <p:nvPr/>
        </p:nvSpPr>
        <p:spPr>
          <a:xfrm>
            <a:off x="976903" y="3114139"/>
            <a:ext cx="4615800" cy="4770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just" rtl="0">
              <a:spcBef>
                <a:spcPts val="0"/>
              </a:spcBef>
              <a:spcAft>
                <a:spcPts val="0"/>
              </a:spcAft>
              <a:buNone/>
            </a:pPr>
            <a:r>
              <a:rPr lang="pl-PL" sz="1900" b="1" dirty="0">
                <a:solidFill>
                  <a:schemeClr val="dk1"/>
                </a:solidFill>
                <a:latin typeface="Times New Roman"/>
                <a:ea typeface="Times New Roman"/>
                <a:cs typeface="Times New Roman"/>
                <a:sym typeface="Times New Roman"/>
              </a:rPr>
              <a:t>Prawomocny wyrok sądu</a:t>
            </a:r>
            <a:r>
              <a:rPr lang="pl-PL" sz="1900" dirty="0">
                <a:solidFill>
                  <a:schemeClr val="dk1"/>
                </a:solidFill>
                <a:latin typeface="Times New Roman"/>
                <a:ea typeface="Times New Roman"/>
                <a:cs typeface="Times New Roman"/>
                <a:sym typeface="Times New Roman"/>
              </a:rPr>
              <a:t> </a:t>
            </a:r>
            <a:endParaRPr dirty="0"/>
          </a:p>
        </p:txBody>
      </p:sp>
      <p:sp>
        <p:nvSpPr>
          <p:cNvPr id="200" name="Google Shape;200;gcfa0722305_3_14"/>
          <p:cNvSpPr txBox="1"/>
          <p:nvPr/>
        </p:nvSpPr>
        <p:spPr>
          <a:xfrm>
            <a:off x="885887" y="3623313"/>
            <a:ext cx="10158038" cy="769500"/>
          </a:xfrm>
          <a:prstGeom prst="rect">
            <a:avLst/>
          </a:prstGeom>
          <a:noFill/>
          <a:ln>
            <a:noFill/>
          </a:ln>
        </p:spPr>
        <p:txBody>
          <a:bodyPr spcFirstLastPara="1" wrap="square" lIns="91425" tIns="91425" rIns="91425" bIns="91425" anchor="t" anchorCtr="0">
            <a:spAutoFit/>
          </a:bodyPr>
          <a:lstStyle/>
          <a:p>
            <a:pPr marL="107950" lvl="0" algn="just" rtl="0">
              <a:spcBef>
                <a:spcPts val="0"/>
              </a:spcBef>
              <a:spcAft>
                <a:spcPts val="0"/>
              </a:spcAft>
              <a:buClr>
                <a:schemeClr val="dk1"/>
              </a:buClr>
              <a:buSzPts val="1900"/>
            </a:pPr>
            <a:r>
              <a:rPr lang="pl-PL" sz="1900" dirty="0">
                <a:solidFill>
                  <a:schemeClr val="dk1"/>
                </a:solidFill>
                <a:latin typeface="Times New Roman"/>
                <a:ea typeface="Times New Roman"/>
                <a:cs typeface="Times New Roman"/>
                <a:sym typeface="Times New Roman"/>
              </a:rPr>
              <a:t>Wyrok staje się prawomocny, jeśli nie przysługuje już możliwość odwołania się czy zaskarżenia. Prawomocne są wyroki sądów II instancji, oraz te, których nie zaskarżono w terminie.</a:t>
            </a:r>
            <a:endParaRPr sz="1900" dirty="0">
              <a:solidFill>
                <a:schemeClr val="dk1"/>
              </a:solidFill>
              <a:latin typeface="Times New Roman"/>
              <a:ea typeface="Times New Roman"/>
              <a:cs typeface="Times New Roman"/>
              <a:sym typeface="Times New Roman"/>
            </a:endParaRPr>
          </a:p>
        </p:txBody>
      </p:sp>
      <p:sp>
        <p:nvSpPr>
          <p:cNvPr id="4" name="Symbol zastępczy numeru slajdu 3">
            <a:extLst>
              <a:ext uri="{FF2B5EF4-FFF2-40B4-BE49-F238E27FC236}">
                <a16:creationId xmlns:a16="http://schemas.microsoft.com/office/drawing/2014/main" id="{93B27BB3-2989-421D-B585-5528A68509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10</a:t>
            </a:fld>
            <a:endParaRPr lang="pl-P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gcfa0722305_3_33"/>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206" name="Google Shape;206;gcfa0722305_3_33"/>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207" name="Google Shape;207;gcfa0722305_3_33"/>
          <p:cNvSpPr txBox="1"/>
          <p:nvPr/>
        </p:nvSpPr>
        <p:spPr>
          <a:xfrm>
            <a:off x="1071575" y="1089501"/>
            <a:ext cx="10260300" cy="1814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900" dirty="0">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pl-PL" sz="2000" b="1" dirty="0">
                <a:solidFill>
                  <a:schemeClr val="dk1"/>
                </a:solidFill>
                <a:latin typeface="Times New Roman"/>
                <a:ea typeface="Times New Roman"/>
                <a:cs typeface="Times New Roman"/>
                <a:sym typeface="Times New Roman"/>
              </a:rPr>
              <a:t>Art. 45. Konstytucji RP </a:t>
            </a:r>
            <a:endParaRPr sz="2000" b="1" dirty="0">
              <a:solidFill>
                <a:schemeClr val="dk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2000" b="1" dirty="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pl-PL" sz="1900" dirty="0">
                <a:solidFill>
                  <a:schemeClr val="dk1"/>
                </a:solidFill>
                <a:latin typeface="Times New Roman"/>
                <a:ea typeface="Times New Roman"/>
                <a:cs typeface="Times New Roman"/>
                <a:sym typeface="Times New Roman"/>
              </a:rPr>
              <a:t>ust. 1: ,,Każdy ma prawo do sprawiedliwego i jawnego rozpatrzenia sprawy bez </a:t>
            </a:r>
            <a:r>
              <a:rPr lang="pl-PL" sz="1900" b="1" dirty="0">
                <a:solidFill>
                  <a:schemeClr val="dk1"/>
                </a:solidFill>
                <a:latin typeface="Times New Roman"/>
                <a:ea typeface="Times New Roman"/>
                <a:cs typeface="Times New Roman"/>
                <a:sym typeface="Times New Roman"/>
              </a:rPr>
              <a:t>nieuzasadnionej zwłoki</a:t>
            </a:r>
            <a:r>
              <a:rPr lang="pl-PL" sz="1900" dirty="0">
                <a:solidFill>
                  <a:schemeClr val="dk1"/>
                </a:solidFill>
                <a:latin typeface="Times New Roman"/>
                <a:ea typeface="Times New Roman"/>
                <a:cs typeface="Times New Roman"/>
                <a:sym typeface="Times New Roman"/>
              </a:rPr>
              <a:t> przez </a:t>
            </a:r>
            <a:r>
              <a:rPr lang="pl-PL" sz="1900" b="1" dirty="0">
                <a:solidFill>
                  <a:schemeClr val="dk1"/>
                </a:solidFill>
                <a:latin typeface="Times New Roman"/>
                <a:ea typeface="Times New Roman"/>
                <a:cs typeface="Times New Roman"/>
                <a:sym typeface="Times New Roman"/>
              </a:rPr>
              <a:t>właściwy</a:t>
            </a:r>
            <a:r>
              <a:rPr lang="pl-PL" sz="1900" dirty="0">
                <a:solidFill>
                  <a:schemeClr val="dk1"/>
                </a:solidFill>
                <a:latin typeface="Times New Roman"/>
                <a:ea typeface="Times New Roman"/>
                <a:cs typeface="Times New Roman"/>
                <a:sym typeface="Times New Roman"/>
              </a:rPr>
              <a:t>, </a:t>
            </a:r>
            <a:r>
              <a:rPr lang="pl-PL" sz="1900" b="1" dirty="0">
                <a:solidFill>
                  <a:schemeClr val="dk1"/>
                </a:solidFill>
                <a:latin typeface="Times New Roman"/>
                <a:ea typeface="Times New Roman"/>
                <a:cs typeface="Times New Roman"/>
                <a:sym typeface="Times New Roman"/>
              </a:rPr>
              <a:t>niezależny</a:t>
            </a:r>
            <a:r>
              <a:rPr lang="pl-PL" sz="1900" dirty="0">
                <a:solidFill>
                  <a:schemeClr val="dk1"/>
                </a:solidFill>
                <a:latin typeface="Times New Roman"/>
                <a:ea typeface="Times New Roman"/>
                <a:cs typeface="Times New Roman"/>
                <a:sym typeface="Times New Roman"/>
              </a:rPr>
              <a:t>, </a:t>
            </a:r>
            <a:r>
              <a:rPr lang="pl-PL" sz="1900" b="1" dirty="0">
                <a:solidFill>
                  <a:schemeClr val="dk1"/>
                </a:solidFill>
                <a:latin typeface="Times New Roman"/>
                <a:ea typeface="Times New Roman"/>
                <a:cs typeface="Times New Roman"/>
                <a:sym typeface="Times New Roman"/>
              </a:rPr>
              <a:t>bezstronny</a:t>
            </a:r>
            <a:r>
              <a:rPr lang="pl-PL" sz="1900" dirty="0">
                <a:solidFill>
                  <a:schemeClr val="dk1"/>
                </a:solidFill>
                <a:latin typeface="Times New Roman"/>
                <a:ea typeface="Times New Roman"/>
                <a:cs typeface="Times New Roman"/>
                <a:sym typeface="Times New Roman"/>
              </a:rPr>
              <a:t> i </a:t>
            </a:r>
            <a:r>
              <a:rPr lang="pl-PL" sz="1900" b="1" dirty="0">
                <a:solidFill>
                  <a:schemeClr val="dk1"/>
                </a:solidFill>
                <a:latin typeface="Times New Roman"/>
                <a:ea typeface="Times New Roman"/>
                <a:cs typeface="Times New Roman"/>
                <a:sym typeface="Times New Roman"/>
              </a:rPr>
              <a:t>niezawisły</a:t>
            </a:r>
            <a:r>
              <a:rPr lang="pl-PL" sz="1900" dirty="0">
                <a:solidFill>
                  <a:schemeClr val="dk1"/>
                </a:solidFill>
                <a:latin typeface="Times New Roman"/>
                <a:ea typeface="Times New Roman"/>
                <a:cs typeface="Times New Roman"/>
                <a:sym typeface="Times New Roman"/>
              </a:rPr>
              <a:t> sąd.”</a:t>
            </a:r>
            <a:endParaRPr sz="1900" dirty="0">
              <a:solidFill>
                <a:schemeClr val="dk1"/>
              </a:solidFill>
              <a:latin typeface="Times New Roman"/>
              <a:ea typeface="Times New Roman"/>
              <a:cs typeface="Times New Roman"/>
              <a:sym typeface="Times New Roman"/>
            </a:endParaRPr>
          </a:p>
        </p:txBody>
      </p:sp>
      <p:sp>
        <p:nvSpPr>
          <p:cNvPr id="208" name="Google Shape;208;gcfa0722305_3_33"/>
          <p:cNvSpPr txBox="1"/>
          <p:nvPr/>
        </p:nvSpPr>
        <p:spPr>
          <a:xfrm>
            <a:off x="629375" y="3649447"/>
            <a:ext cx="10702500" cy="2495100"/>
          </a:xfrm>
          <a:prstGeom prst="rect">
            <a:avLst/>
          </a:prstGeom>
          <a:noFill/>
          <a:ln>
            <a:noFill/>
          </a:ln>
        </p:spPr>
        <p:txBody>
          <a:bodyPr spcFirstLastPara="1" wrap="square" lIns="91425" tIns="91425" rIns="91425" bIns="91425" anchor="t" anchorCtr="0">
            <a:spAutoFit/>
          </a:bodyPr>
          <a:lstStyle/>
          <a:p>
            <a:pPr marL="1371600" lvl="0" indent="0" algn="just" rtl="0">
              <a:lnSpc>
                <a:spcPct val="115000"/>
              </a:lnSpc>
              <a:spcBef>
                <a:spcPts val="0"/>
              </a:spcBef>
              <a:spcAft>
                <a:spcPts val="0"/>
              </a:spcAft>
              <a:buNone/>
            </a:pPr>
            <a:r>
              <a:rPr lang="pl-PL" sz="1900" dirty="0">
                <a:solidFill>
                  <a:schemeClr val="dk1"/>
                </a:solidFill>
                <a:latin typeface="Times New Roman"/>
                <a:ea typeface="Times New Roman"/>
                <a:cs typeface="Times New Roman"/>
                <a:sym typeface="Times New Roman"/>
              </a:rPr>
              <a:t>Do sądu rejonowego trafia sprawa o dokonanie zabójstwa.  Ze względu, że ustawa zastrzega, właściwość sądów okręgowych do orzekania w sprawach o zbrodnie, sąd rejonowy będzie niewłaściwy do jej rozpoznania. </a:t>
            </a:r>
            <a:endParaRPr sz="1900" dirty="0">
              <a:solidFill>
                <a:schemeClr val="dk1"/>
              </a:solidFill>
              <a:latin typeface="Times New Roman"/>
              <a:ea typeface="Times New Roman"/>
              <a:cs typeface="Times New Roman"/>
              <a:sym typeface="Times New Roman"/>
            </a:endParaRPr>
          </a:p>
          <a:p>
            <a:pPr marL="1371600" lvl="0" indent="0" algn="just" rtl="0">
              <a:lnSpc>
                <a:spcPct val="115000"/>
              </a:lnSpc>
              <a:spcBef>
                <a:spcPts val="0"/>
              </a:spcBef>
              <a:spcAft>
                <a:spcPts val="0"/>
              </a:spcAft>
              <a:buNone/>
            </a:pPr>
            <a:endParaRPr sz="1900" dirty="0">
              <a:solidFill>
                <a:schemeClr val="dk1"/>
              </a:solidFill>
              <a:latin typeface="Times New Roman"/>
              <a:ea typeface="Times New Roman"/>
              <a:cs typeface="Times New Roman"/>
              <a:sym typeface="Times New Roman"/>
            </a:endParaRPr>
          </a:p>
          <a:p>
            <a:pPr marL="1371600" lvl="0" indent="0" algn="just" rtl="0">
              <a:lnSpc>
                <a:spcPct val="115000"/>
              </a:lnSpc>
              <a:spcBef>
                <a:spcPts val="0"/>
              </a:spcBef>
              <a:spcAft>
                <a:spcPts val="0"/>
              </a:spcAft>
              <a:buNone/>
            </a:pPr>
            <a:r>
              <a:rPr lang="pl-PL" sz="1900" dirty="0">
                <a:solidFill>
                  <a:schemeClr val="dk1"/>
                </a:solidFill>
                <a:latin typeface="Times New Roman"/>
                <a:ea typeface="Times New Roman"/>
                <a:cs typeface="Times New Roman"/>
                <a:sym typeface="Times New Roman"/>
              </a:rPr>
              <a:t>Marian M. jest wieloletnim sędzią bydgoskiego sądu rejonowego. Sędzia zostanie wyłączony z mocy samego prawa z orzekania w sprawie, która dotyczy jego małżonki Haliny M., która została oskarżona o znieważenie sąsiadki. </a:t>
            </a:r>
            <a:endParaRPr sz="1900" dirty="0">
              <a:solidFill>
                <a:schemeClr val="dk1"/>
              </a:solidFill>
              <a:latin typeface="Times New Roman"/>
              <a:ea typeface="Times New Roman"/>
              <a:cs typeface="Times New Roman"/>
              <a:sym typeface="Times New Roman"/>
            </a:endParaRPr>
          </a:p>
        </p:txBody>
      </p:sp>
      <p:pic>
        <p:nvPicPr>
          <p:cNvPr id="209" name="Google Shape;209;gcfa0722305_3_33"/>
          <p:cNvPicPr preferRelativeResize="0"/>
          <p:nvPr/>
        </p:nvPicPr>
        <p:blipFill rotWithShape="1">
          <a:blip r:embed="rId4">
            <a:alphaModFix/>
          </a:blip>
          <a:srcRect/>
          <a:stretch/>
        </p:blipFill>
        <p:spPr>
          <a:xfrm>
            <a:off x="985647" y="4268670"/>
            <a:ext cx="732449" cy="1002434"/>
          </a:xfrm>
          <a:prstGeom prst="rect">
            <a:avLst/>
          </a:prstGeom>
          <a:noFill/>
          <a:ln>
            <a:noFill/>
          </a:ln>
          <a:effectLst>
            <a:reflection endPos="30000" dist="38100" dir="5400000" fadeDir="5400012" sy="-100000" algn="bl" rotWithShape="0"/>
          </a:effectLst>
        </p:spPr>
      </p:pic>
      <p:sp>
        <p:nvSpPr>
          <p:cNvPr id="210" name="Google Shape;210;gcfa0722305_3_33"/>
          <p:cNvSpPr txBox="1"/>
          <p:nvPr/>
        </p:nvSpPr>
        <p:spPr>
          <a:xfrm>
            <a:off x="1479756" y="3030224"/>
            <a:ext cx="3000000" cy="538579"/>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pl-PL" sz="2000" b="1" dirty="0">
                <a:solidFill>
                  <a:schemeClr val="dk1"/>
                </a:solidFill>
                <a:latin typeface="Times New Roman"/>
                <a:ea typeface="Times New Roman"/>
                <a:cs typeface="Times New Roman"/>
                <a:sym typeface="Times New Roman"/>
              </a:rPr>
              <a:t>Przykłady:</a:t>
            </a:r>
            <a:endParaRPr sz="2000" b="1" dirty="0">
              <a:solidFill>
                <a:schemeClr val="dk1"/>
              </a:solidFill>
              <a:latin typeface="Times New Roman"/>
              <a:ea typeface="Times New Roman"/>
              <a:cs typeface="Times New Roman"/>
              <a:sym typeface="Times New Roman"/>
            </a:endParaRPr>
          </a:p>
        </p:txBody>
      </p:sp>
      <p:sp>
        <p:nvSpPr>
          <p:cNvPr id="3" name="Symbol zastępczy numeru slajdu 2">
            <a:extLst>
              <a:ext uri="{FF2B5EF4-FFF2-40B4-BE49-F238E27FC236}">
                <a16:creationId xmlns:a16="http://schemas.microsoft.com/office/drawing/2014/main" id="{E0134768-F11C-4B5F-87CC-D820FA5D83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11</a:t>
            </a:fld>
            <a:endParaRPr lang="pl-P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g104e4a64d58_1_10"/>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216" name="Google Shape;216;g104e4a64d58_1_10"/>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217" name="Google Shape;217;g104e4a64d58_1_10"/>
          <p:cNvSpPr txBox="1"/>
          <p:nvPr/>
        </p:nvSpPr>
        <p:spPr>
          <a:xfrm>
            <a:off x="1179075" y="1011488"/>
            <a:ext cx="10422524" cy="2016676"/>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900" dirty="0">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pl-PL" sz="2000" b="1" dirty="0">
                <a:solidFill>
                  <a:schemeClr val="dk1"/>
                </a:solidFill>
                <a:latin typeface="Times New Roman"/>
                <a:ea typeface="Times New Roman"/>
                <a:cs typeface="Times New Roman"/>
                <a:sym typeface="Times New Roman"/>
              </a:rPr>
              <a:t>Art. 45. Konstytucji RP </a:t>
            </a:r>
            <a:endParaRPr sz="2000" b="1" dirty="0">
              <a:solidFill>
                <a:schemeClr val="dk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1000" b="1" dirty="0">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pl-PL" sz="1900" dirty="0">
                <a:solidFill>
                  <a:schemeClr val="dk1"/>
                </a:solidFill>
                <a:latin typeface="Times New Roman"/>
                <a:ea typeface="Times New Roman"/>
                <a:cs typeface="Times New Roman"/>
                <a:sym typeface="Times New Roman"/>
              </a:rPr>
              <a:t>ust. 2: ,,Wyłączenie jawności rozprawy może nastąpić ze względu na moralność, bezpieczeństwo państwa i porządek publiczny oraz ze względu na ochronę życia prywatnego stron lub inny ważny interes prywatny. Wyrok ogłaszany jest </a:t>
            </a:r>
            <a:r>
              <a:rPr lang="pl-PL" sz="1900" b="1" dirty="0">
                <a:solidFill>
                  <a:schemeClr val="dk1"/>
                </a:solidFill>
                <a:latin typeface="Times New Roman"/>
                <a:ea typeface="Times New Roman"/>
                <a:cs typeface="Times New Roman"/>
                <a:sym typeface="Times New Roman"/>
              </a:rPr>
              <a:t>publicznie</a:t>
            </a:r>
            <a:r>
              <a:rPr lang="pl-PL" sz="1900" dirty="0">
                <a:solidFill>
                  <a:schemeClr val="dk1"/>
                </a:solidFill>
                <a:latin typeface="Times New Roman"/>
                <a:ea typeface="Times New Roman"/>
                <a:cs typeface="Times New Roman"/>
                <a:sym typeface="Times New Roman"/>
              </a:rPr>
              <a:t>.”</a:t>
            </a:r>
            <a:endParaRPr sz="1900" dirty="0">
              <a:solidFill>
                <a:schemeClr val="dk1"/>
              </a:solidFill>
              <a:latin typeface="Times New Roman"/>
              <a:ea typeface="Times New Roman"/>
              <a:cs typeface="Times New Roman"/>
              <a:sym typeface="Times New Roman"/>
            </a:endParaRPr>
          </a:p>
        </p:txBody>
      </p:sp>
      <p:sp>
        <p:nvSpPr>
          <p:cNvPr id="219" name="Google Shape;219;g104e4a64d58_1_10"/>
          <p:cNvSpPr txBox="1"/>
          <p:nvPr/>
        </p:nvSpPr>
        <p:spPr>
          <a:xfrm>
            <a:off x="-222738" y="4034184"/>
            <a:ext cx="11824337" cy="1646574"/>
          </a:xfrm>
          <a:prstGeom prst="rect">
            <a:avLst/>
          </a:prstGeom>
          <a:noFill/>
          <a:ln>
            <a:noFill/>
          </a:ln>
        </p:spPr>
        <p:txBody>
          <a:bodyPr spcFirstLastPara="1" wrap="square" lIns="91425" tIns="91425" rIns="91425" bIns="91425" anchor="t" anchorCtr="0">
            <a:spAutoFit/>
          </a:bodyPr>
          <a:lstStyle/>
          <a:p>
            <a:pPr marL="1371600" lvl="0" indent="0" algn="just" rtl="0">
              <a:lnSpc>
                <a:spcPct val="100000"/>
              </a:lnSpc>
              <a:spcBef>
                <a:spcPts val="0"/>
              </a:spcBef>
              <a:spcAft>
                <a:spcPts val="600"/>
              </a:spcAft>
              <a:buNone/>
            </a:pPr>
            <a:r>
              <a:rPr lang="pl-PL" sz="1800" dirty="0">
                <a:solidFill>
                  <a:schemeClr val="dk1"/>
                </a:solidFill>
                <a:latin typeface="Times New Roman"/>
                <a:cs typeface="Times New Roman"/>
                <a:sym typeface="Times New Roman"/>
              </a:rPr>
              <a:t>1. Pan Janusz żąda wyłączenia jawności rozprawy, ze względu na fakt, że nie chce aby jego rodzina dowiedziała się o kłopotach finansowych jego firmy. Swoje stanowisko uzasadnia ważnym interesem prywatnym.  </a:t>
            </a:r>
            <a:endParaRPr sz="1800" dirty="0">
              <a:solidFill>
                <a:schemeClr val="dk1"/>
              </a:solidFill>
              <a:latin typeface="Times New Roman"/>
              <a:cs typeface="Times New Roman"/>
              <a:sym typeface="Times New Roman"/>
            </a:endParaRPr>
          </a:p>
          <a:p>
            <a:pPr marL="1371600" lvl="0" indent="0" algn="just" rtl="0">
              <a:lnSpc>
                <a:spcPct val="100000"/>
              </a:lnSpc>
              <a:spcBef>
                <a:spcPts val="0"/>
              </a:spcBef>
              <a:spcAft>
                <a:spcPts val="0"/>
              </a:spcAft>
              <a:buNone/>
            </a:pPr>
            <a:r>
              <a:rPr lang="pl-PL" sz="1800" dirty="0">
                <a:solidFill>
                  <a:schemeClr val="dk1"/>
                </a:solidFill>
                <a:latin typeface="Times New Roman"/>
                <a:cs typeface="Times New Roman"/>
                <a:sym typeface="Times New Roman"/>
              </a:rPr>
              <a:t>2. W przesłuchaniu świadków ma wziąć udział 12-letni Staś. Czy Sąd z tego powodu powinien wyłączyć jawność rozprawy? </a:t>
            </a:r>
            <a:endParaRPr sz="1800" dirty="0">
              <a:solidFill>
                <a:schemeClr val="dk1"/>
              </a:solidFill>
              <a:latin typeface="Times New Roman"/>
              <a:cs typeface="Times New Roman"/>
              <a:sym typeface="Times New Roman"/>
            </a:endParaRPr>
          </a:p>
        </p:txBody>
      </p:sp>
      <p:sp>
        <p:nvSpPr>
          <p:cNvPr id="220" name="Google Shape;220;g104e4a64d58_1_10"/>
          <p:cNvSpPr txBox="1"/>
          <p:nvPr/>
        </p:nvSpPr>
        <p:spPr>
          <a:xfrm>
            <a:off x="1179075" y="3028164"/>
            <a:ext cx="10422525" cy="1061799"/>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just" rtl="0">
              <a:spcBef>
                <a:spcPts val="0"/>
              </a:spcBef>
              <a:spcAft>
                <a:spcPts val="0"/>
              </a:spcAft>
              <a:buNone/>
            </a:pPr>
            <a:r>
              <a:rPr lang="pl-PL" sz="1900" dirty="0">
                <a:solidFill>
                  <a:schemeClr val="dk1"/>
                </a:solidFill>
                <a:latin typeface="Times New Roman"/>
                <a:ea typeface="Times New Roman"/>
                <a:cs typeface="Times New Roman"/>
                <a:sym typeface="Times New Roman"/>
              </a:rPr>
              <a:t>[Oceń przykłady] </a:t>
            </a:r>
          </a:p>
          <a:p>
            <a:pPr marL="0" lvl="0" indent="0" algn="just" rtl="0">
              <a:spcBef>
                <a:spcPts val="0"/>
              </a:spcBef>
              <a:spcAft>
                <a:spcPts val="0"/>
              </a:spcAft>
              <a:buNone/>
            </a:pPr>
            <a:endParaRPr sz="19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None/>
            </a:pPr>
            <a:r>
              <a:rPr lang="pl-PL" sz="1900" b="1" dirty="0">
                <a:solidFill>
                  <a:schemeClr val="dk1"/>
                </a:solidFill>
                <a:latin typeface="Times New Roman"/>
                <a:ea typeface="Times New Roman"/>
                <a:cs typeface="Times New Roman"/>
                <a:sym typeface="Times New Roman"/>
              </a:rPr>
              <a:t>Czy w podanym stanie faktycznym  można wyłączyć jawność rozprawy?</a:t>
            </a:r>
            <a:endParaRPr sz="1900" b="1" dirty="0">
              <a:solidFill>
                <a:schemeClr val="dk1"/>
              </a:solidFill>
              <a:latin typeface="Times New Roman"/>
              <a:ea typeface="Times New Roman"/>
              <a:cs typeface="Times New Roman"/>
              <a:sym typeface="Times New Roman"/>
            </a:endParaRPr>
          </a:p>
        </p:txBody>
      </p:sp>
      <p:sp>
        <p:nvSpPr>
          <p:cNvPr id="221" name="Google Shape;221;g104e4a64d58_1_10"/>
          <p:cNvSpPr txBox="1"/>
          <p:nvPr/>
        </p:nvSpPr>
        <p:spPr>
          <a:xfrm>
            <a:off x="1125538" y="5680758"/>
            <a:ext cx="10833825"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sz="1900" dirty="0">
                <a:solidFill>
                  <a:schemeClr val="dk1"/>
                </a:solidFill>
                <a:latin typeface="Times New Roman"/>
                <a:ea typeface="Times New Roman"/>
                <a:cs typeface="Times New Roman"/>
                <a:sym typeface="Times New Roman"/>
              </a:rPr>
              <a:t>Czy ktoś wie, co to znaczy, że wyrok jest ogłaszany publicznie? </a:t>
            </a:r>
            <a:endParaRPr sz="1900" dirty="0">
              <a:solidFill>
                <a:schemeClr val="dk1"/>
              </a:solidFill>
              <a:latin typeface="Times New Roman"/>
              <a:ea typeface="Times New Roman"/>
              <a:cs typeface="Times New Roman"/>
              <a:sym typeface="Times New Roman"/>
            </a:endParaRPr>
          </a:p>
        </p:txBody>
      </p:sp>
      <p:sp>
        <p:nvSpPr>
          <p:cNvPr id="2" name="Symbol zastępczy numeru slajdu 1">
            <a:extLst>
              <a:ext uri="{FF2B5EF4-FFF2-40B4-BE49-F238E27FC236}">
                <a16:creationId xmlns:a16="http://schemas.microsoft.com/office/drawing/2014/main" id="{95A05D6D-5CE2-430D-ABE9-573CDA2A91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12</a:t>
            </a:fld>
            <a:endParaRPr lang="pl-P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9"/>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227" name="Google Shape;227;p9"/>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228" name="Google Shape;228;p9"/>
          <p:cNvSpPr txBox="1"/>
          <p:nvPr/>
        </p:nvSpPr>
        <p:spPr>
          <a:xfrm>
            <a:off x="308671" y="1603220"/>
            <a:ext cx="11574600" cy="861744"/>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pl-PL" sz="3000" b="1" dirty="0">
                <a:solidFill>
                  <a:schemeClr val="dk1"/>
                </a:solidFill>
                <a:latin typeface="Times New Roman"/>
                <a:ea typeface="Times New Roman"/>
                <a:cs typeface="Times New Roman"/>
                <a:sym typeface="Times New Roman"/>
              </a:rPr>
              <a:t>Krótka charakterystyka zawodów prawniczych</a:t>
            </a:r>
            <a:endParaRPr sz="30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p:txBody>
      </p:sp>
      <p:sp>
        <p:nvSpPr>
          <p:cNvPr id="229" name="Google Shape;229;p9"/>
          <p:cNvSpPr txBox="1"/>
          <p:nvPr/>
        </p:nvSpPr>
        <p:spPr>
          <a:xfrm>
            <a:off x="1537625" y="2622450"/>
            <a:ext cx="10244700" cy="2232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pl-PL" sz="1900" dirty="0">
                <a:solidFill>
                  <a:schemeClr val="dk1"/>
                </a:solidFill>
                <a:latin typeface="Times New Roman"/>
                <a:ea typeface="Times New Roman"/>
                <a:cs typeface="Times New Roman"/>
                <a:sym typeface="Times New Roman"/>
              </a:rPr>
              <a:t>Stanisława </a:t>
            </a:r>
            <a:r>
              <a:rPr lang="pl-PL" sz="1900" dirty="0" err="1">
                <a:solidFill>
                  <a:schemeClr val="dk1"/>
                </a:solidFill>
                <a:latin typeface="Times New Roman"/>
                <a:ea typeface="Times New Roman"/>
                <a:cs typeface="Times New Roman"/>
                <a:sym typeface="Times New Roman"/>
              </a:rPr>
              <a:t>Temidzka</a:t>
            </a:r>
            <a:r>
              <a:rPr lang="pl-PL" sz="1900" dirty="0">
                <a:solidFill>
                  <a:schemeClr val="dk1"/>
                </a:solidFill>
                <a:latin typeface="Times New Roman"/>
                <a:ea typeface="Times New Roman"/>
                <a:cs typeface="Times New Roman"/>
                <a:sym typeface="Times New Roman"/>
              </a:rPr>
              <a:t> jest sędzią od przeszło 20 lat. Żeby nią zostać, przeszła długą drogę poprzez studia i aplikację uwieńczoną trudnym egzaminem. Sędzia </a:t>
            </a:r>
            <a:r>
              <a:rPr lang="pl-PL" sz="1900" dirty="0" err="1">
                <a:solidFill>
                  <a:schemeClr val="dk1"/>
                </a:solidFill>
                <a:latin typeface="Times New Roman"/>
                <a:ea typeface="Times New Roman"/>
                <a:cs typeface="Times New Roman"/>
                <a:sym typeface="Times New Roman"/>
              </a:rPr>
              <a:t>Temidzka</a:t>
            </a:r>
            <a:r>
              <a:rPr lang="pl-PL" sz="1900" dirty="0">
                <a:solidFill>
                  <a:schemeClr val="dk1"/>
                </a:solidFill>
                <a:latin typeface="Times New Roman"/>
                <a:ea typeface="Times New Roman"/>
                <a:cs typeface="Times New Roman"/>
                <a:sym typeface="Times New Roman"/>
              </a:rPr>
              <a:t> kończy swój dzień w ten sam sposób, w jaki go zaczyna - espresso i jeden paluszek kukurydziany. Dzisiejszy dzień nie mógł być więc inny. „Ostatni gryz kukurydzianego paluszka i jedziemy do sądu” – pomyślała sędzia </a:t>
            </a:r>
            <a:r>
              <a:rPr lang="pl-PL" sz="1900" dirty="0" err="1">
                <a:solidFill>
                  <a:schemeClr val="dk1"/>
                </a:solidFill>
                <a:latin typeface="Times New Roman"/>
                <a:ea typeface="Times New Roman"/>
                <a:cs typeface="Times New Roman"/>
                <a:sym typeface="Times New Roman"/>
              </a:rPr>
              <a:t>Temidzka</a:t>
            </a:r>
            <a:r>
              <a:rPr lang="pl-PL" sz="1900" dirty="0">
                <a:solidFill>
                  <a:schemeClr val="dk1"/>
                </a:solidFill>
                <a:latin typeface="Times New Roman"/>
                <a:ea typeface="Times New Roman"/>
                <a:cs typeface="Times New Roman"/>
                <a:sym typeface="Times New Roman"/>
              </a:rPr>
              <a:t>. Szybko wypiła kawę i wsiadła do samochodu. Po przekroczeniu murów sądu rejonowego, udała się do gabinetu, aby przebrać się w sędziowską togę. Otworzyła szafę i jej oczom ukazały się trzy togi. Pierwsza miała zielony żabot, druga czerwony, a trzecia fioletowy. </a:t>
            </a:r>
            <a:endParaRPr sz="1900" b="1" dirty="0">
              <a:solidFill>
                <a:schemeClr val="dk1"/>
              </a:solidFill>
              <a:latin typeface="Times New Roman"/>
              <a:ea typeface="Times New Roman"/>
              <a:cs typeface="Times New Roman"/>
              <a:sym typeface="Times New Roman"/>
            </a:endParaRPr>
          </a:p>
        </p:txBody>
      </p:sp>
      <p:pic>
        <p:nvPicPr>
          <p:cNvPr id="230" name="Google Shape;230;p9"/>
          <p:cNvPicPr preferRelativeResize="0"/>
          <p:nvPr/>
        </p:nvPicPr>
        <p:blipFill rotWithShape="1">
          <a:blip r:embed="rId4">
            <a:alphaModFix/>
          </a:blip>
          <a:srcRect/>
          <a:stretch/>
        </p:blipFill>
        <p:spPr>
          <a:xfrm>
            <a:off x="538379" y="3056650"/>
            <a:ext cx="717841" cy="897101"/>
          </a:xfrm>
          <a:prstGeom prst="rect">
            <a:avLst/>
          </a:prstGeom>
          <a:noFill/>
          <a:ln>
            <a:noFill/>
          </a:ln>
          <a:effectLst>
            <a:reflection endPos="30000" dist="38100" dir="5400000" fadeDir="5400012" sy="-100000" algn="bl" rotWithShape="0"/>
          </a:effectLst>
        </p:spPr>
      </p:pic>
      <p:sp>
        <p:nvSpPr>
          <p:cNvPr id="231" name="Google Shape;231;p9"/>
          <p:cNvSpPr txBox="1"/>
          <p:nvPr/>
        </p:nvSpPr>
        <p:spPr>
          <a:xfrm>
            <a:off x="1537625" y="4854450"/>
            <a:ext cx="10914300" cy="954300"/>
          </a:xfrm>
          <a:prstGeom prst="rect">
            <a:avLst/>
          </a:prstGeom>
          <a:noFill/>
          <a:ln>
            <a:noFill/>
          </a:ln>
        </p:spPr>
        <p:txBody>
          <a:bodyPr spcFirstLastPara="1" wrap="square" lIns="91425" tIns="91425" rIns="91425" bIns="91425" anchor="t" anchorCtr="0">
            <a:spAutoFit/>
          </a:bodyPr>
          <a:lstStyle/>
          <a:p>
            <a:pPr marL="457200" lvl="0" indent="-355600" algn="l" rtl="0">
              <a:lnSpc>
                <a:spcPct val="150000"/>
              </a:lnSpc>
              <a:spcBef>
                <a:spcPts val="0"/>
              </a:spcBef>
              <a:spcAft>
                <a:spcPts val="0"/>
              </a:spcAft>
              <a:buClr>
                <a:schemeClr val="dk1"/>
              </a:buClr>
              <a:buSzPts val="2000"/>
              <a:buFont typeface="Times New Roman"/>
              <a:buChar char="➔"/>
            </a:pPr>
            <a:r>
              <a:rPr lang="pl-PL" sz="2000" b="1" dirty="0">
                <a:solidFill>
                  <a:schemeClr val="dk1"/>
                </a:solidFill>
                <a:latin typeface="Times New Roman"/>
                <a:ea typeface="Times New Roman"/>
                <a:cs typeface="Times New Roman"/>
                <a:sym typeface="Times New Roman"/>
              </a:rPr>
              <a:t>Jak myślicie, którą togę i dlaczego powinna założyć sędzia Stanisława </a:t>
            </a:r>
            <a:r>
              <a:rPr lang="pl-PL" sz="2000" b="1" dirty="0" err="1">
                <a:solidFill>
                  <a:schemeClr val="dk1"/>
                </a:solidFill>
                <a:latin typeface="Times New Roman"/>
                <a:ea typeface="Times New Roman"/>
                <a:cs typeface="Times New Roman"/>
                <a:sym typeface="Times New Roman"/>
              </a:rPr>
              <a:t>Temidzka</a:t>
            </a:r>
            <a:r>
              <a:rPr lang="pl-PL" sz="2000" b="1" dirty="0">
                <a:solidFill>
                  <a:schemeClr val="dk1"/>
                </a:solidFill>
                <a:latin typeface="Times New Roman"/>
                <a:ea typeface="Times New Roman"/>
                <a:cs typeface="Times New Roman"/>
                <a:sym typeface="Times New Roman"/>
              </a:rPr>
              <a:t>?</a:t>
            </a:r>
            <a:endParaRPr sz="2000" b="1" dirty="0">
              <a:solidFill>
                <a:schemeClr val="dk1"/>
              </a:solidFill>
              <a:latin typeface="Times New Roman"/>
              <a:ea typeface="Times New Roman"/>
              <a:cs typeface="Times New Roman"/>
              <a:sym typeface="Times New Roman"/>
            </a:endParaRPr>
          </a:p>
          <a:p>
            <a:pPr marL="457200" lvl="0" indent="-355600" algn="l" rtl="0">
              <a:lnSpc>
                <a:spcPct val="150000"/>
              </a:lnSpc>
              <a:spcBef>
                <a:spcPts val="0"/>
              </a:spcBef>
              <a:spcAft>
                <a:spcPts val="0"/>
              </a:spcAft>
              <a:buClr>
                <a:schemeClr val="dk1"/>
              </a:buClr>
              <a:buSzPts val="2000"/>
              <a:buFont typeface="Times New Roman"/>
              <a:buChar char="➔"/>
            </a:pPr>
            <a:r>
              <a:rPr lang="pl-PL" sz="2000" b="1" dirty="0">
                <a:solidFill>
                  <a:schemeClr val="dk1"/>
                </a:solidFill>
                <a:latin typeface="Times New Roman"/>
                <a:ea typeface="Times New Roman"/>
                <a:cs typeface="Times New Roman"/>
                <a:sym typeface="Times New Roman"/>
              </a:rPr>
              <a:t>Jakie cechy Waszym zdaniem, powinien posiadać dobry sędzia?</a:t>
            </a:r>
            <a:endParaRPr sz="2000" b="1" dirty="0">
              <a:solidFill>
                <a:schemeClr val="dk1"/>
              </a:solidFill>
              <a:latin typeface="Times New Roman"/>
              <a:ea typeface="Times New Roman"/>
              <a:cs typeface="Times New Roman"/>
              <a:sym typeface="Times New Roman"/>
            </a:endParaRPr>
          </a:p>
        </p:txBody>
      </p:sp>
      <p:sp>
        <p:nvSpPr>
          <p:cNvPr id="2" name="Symbol zastępczy numeru slajdu 1">
            <a:extLst>
              <a:ext uri="{FF2B5EF4-FFF2-40B4-BE49-F238E27FC236}">
                <a16:creationId xmlns:a16="http://schemas.microsoft.com/office/drawing/2014/main" id="{6A990BBD-6800-41FA-884B-CFD47775B6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13</a:t>
            </a:fld>
            <a:endParaRPr lang="pl-P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10"/>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237" name="Google Shape;237;p10"/>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238" name="Google Shape;238;p10"/>
          <p:cNvSpPr txBox="1"/>
          <p:nvPr/>
        </p:nvSpPr>
        <p:spPr>
          <a:xfrm>
            <a:off x="1150850" y="2282850"/>
            <a:ext cx="9971100" cy="400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endParaRPr>
              <a:latin typeface="Calibri"/>
              <a:ea typeface="Calibri"/>
              <a:cs typeface="Calibri"/>
              <a:sym typeface="Calibri"/>
            </a:endParaRPr>
          </a:p>
        </p:txBody>
      </p:sp>
      <p:sp>
        <p:nvSpPr>
          <p:cNvPr id="239" name="Google Shape;239;p10"/>
          <p:cNvSpPr txBox="1"/>
          <p:nvPr/>
        </p:nvSpPr>
        <p:spPr>
          <a:xfrm>
            <a:off x="481100" y="2123225"/>
            <a:ext cx="11362500" cy="1822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pl-PL" sz="1900">
                <a:solidFill>
                  <a:schemeClr val="dk1"/>
                </a:solidFill>
                <a:latin typeface="Times New Roman"/>
                <a:ea typeface="Times New Roman"/>
                <a:cs typeface="Times New Roman"/>
                <a:sym typeface="Times New Roman"/>
              </a:rPr>
              <a:t>Następnie Stanisława, jako że będzie przewodniczyć w sprawie, zakłada łańcuch z wizerunkiem godła Polski. Stosownie do swojej funkcji ubrana sędzia wkroczyła na salę sądową, zastanawiając się, ile spraw dziś czeka ją na wokandzie. Jej oczom ukazało się dobrze znane miejsce, w którym wszystko jest zawsze na swoim miejscu i ma jakieś zastosowanie. Usiadła na miejscu specjalnie przygotowanym dla sędziego. Rozejrzała się po sali, widząc miejsce dla protokolanta, powoda, świadków, publiczności i pozwanego. </a:t>
            </a:r>
            <a:endParaRPr>
              <a:latin typeface="Calibri"/>
              <a:ea typeface="Calibri"/>
              <a:cs typeface="Calibri"/>
              <a:sym typeface="Calibri"/>
            </a:endParaRPr>
          </a:p>
        </p:txBody>
      </p:sp>
      <p:sp>
        <p:nvSpPr>
          <p:cNvPr id="240" name="Google Shape;240;p10"/>
          <p:cNvSpPr txBox="1"/>
          <p:nvPr/>
        </p:nvSpPr>
        <p:spPr>
          <a:xfrm>
            <a:off x="75475" y="1345800"/>
            <a:ext cx="11574600" cy="7695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pl-PL" sz="2400" b="1">
                <a:solidFill>
                  <a:schemeClr val="dk1"/>
                </a:solidFill>
                <a:latin typeface="Times New Roman"/>
                <a:ea typeface="Times New Roman"/>
                <a:cs typeface="Times New Roman"/>
                <a:sym typeface="Times New Roman"/>
              </a:rPr>
              <a:t>Krótka charakterystyka zawodów prawniczych - II</a:t>
            </a:r>
            <a:endParaRPr sz="24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241" name="Google Shape;241;p10"/>
          <p:cNvSpPr txBox="1"/>
          <p:nvPr/>
        </p:nvSpPr>
        <p:spPr>
          <a:xfrm>
            <a:off x="1048100" y="4237816"/>
            <a:ext cx="10794856" cy="1708130"/>
          </a:xfrm>
          <a:prstGeom prst="rect">
            <a:avLst/>
          </a:prstGeom>
          <a:noFill/>
          <a:ln>
            <a:noFill/>
          </a:ln>
        </p:spPr>
        <p:txBody>
          <a:bodyPr spcFirstLastPara="1" wrap="square" lIns="91425" tIns="91425" rIns="91425" bIns="91425" anchor="t" anchorCtr="0">
            <a:spAutoFit/>
          </a:bodyPr>
          <a:lstStyle/>
          <a:p>
            <a:pPr marL="457200" lvl="0" indent="-349250" algn="l" rtl="0">
              <a:lnSpc>
                <a:spcPct val="150000"/>
              </a:lnSpc>
              <a:spcBef>
                <a:spcPts val="0"/>
              </a:spcBef>
              <a:spcAft>
                <a:spcPts val="0"/>
              </a:spcAft>
              <a:buClr>
                <a:schemeClr val="dk1"/>
              </a:buClr>
              <a:buSzPts val="1900"/>
              <a:buFont typeface="Times New Roman"/>
              <a:buChar char="➔"/>
            </a:pPr>
            <a:r>
              <a:rPr lang="pl-PL" sz="1800" b="1" dirty="0">
                <a:solidFill>
                  <a:schemeClr val="dk1"/>
                </a:solidFill>
                <a:latin typeface="Times New Roman"/>
                <a:ea typeface="Times New Roman"/>
                <a:cs typeface="Times New Roman"/>
                <a:sym typeface="Times New Roman"/>
              </a:rPr>
              <a:t>Znajdując się na sali sądowej, opiszcie każde miejsce, które można w niej zająć. </a:t>
            </a:r>
          </a:p>
          <a:p>
            <a:pPr marL="457200" lvl="0" indent="-349250" algn="l" rtl="0">
              <a:lnSpc>
                <a:spcPct val="150000"/>
              </a:lnSpc>
              <a:spcBef>
                <a:spcPts val="0"/>
              </a:spcBef>
              <a:spcAft>
                <a:spcPts val="0"/>
              </a:spcAft>
              <a:buClr>
                <a:schemeClr val="dk1"/>
              </a:buClr>
              <a:buSzPts val="1900"/>
              <a:buFont typeface="Times New Roman"/>
              <a:buChar char="➔"/>
            </a:pPr>
            <a:r>
              <a:rPr lang="pl-PL" sz="1800" b="1" dirty="0">
                <a:solidFill>
                  <a:schemeClr val="dk1"/>
                </a:solidFill>
                <a:latin typeface="Times New Roman"/>
                <a:ea typeface="Times New Roman"/>
                <a:cs typeface="Times New Roman"/>
                <a:sym typeface="Times New Roman"/>
              </a:rPr>
              <a:t>Wskażcie, gdzie zasiada sędzia i dlaczego?</a:t>
            </a:r>
            <a:endParaRPr sz="1800" b="1" dirty="0">
              <a:solidFill>
                <a:schemeClr val="dk1"/>
              </a:solidFill>
              <a:latin typeface="Times New Roman"/>
              <a:ea typeface="Times New Roman"/>
              <a:cs typeface="Times New Roman"/>
              <a:sym typeface="Times New Roman"/>
            </a:endParaRPr>
          </a:p>
          <a:p>
            <a:pPr marL="457200" lvl="0" indent="-349250" algn="l" rtl="0">
              <a:spcBef>
                <a:spcPts val="0"/>
              </a:spcBef>
              <a:spcAft>
                <a:spcPts val="0"/>
              </a:spcAft>
              <a:buClr>
                <a:schemeClr val="dk1"/>
              </a:buClr>
              <a:buSzPts val="1900"/>
              <a:buFont typeface="Times New Roman"/>
              <a:buChar char="➔"/>
            </a:pPr>
            <a:r>
              <a:rPr lang="pl-PL" sz="1800" b="1" dirty="0">
                <a:solidFill>
                  <a:schemeClr val="dk1"/>
                </a:solidFill>
                <a:latin typeface="Times New Roman"/>
                <a:ea typeface="Times New Roman"/>
                <a:cs typeface="Times New Roman"/>
                <a:sym typeface="Times New Roman"/>
              </a:rPr>
              <a:t>Jak sądzicie, co symbolizuje łańcuch z wizerunkiem godła Polski i czemu Sędzia </a:t>
            </a:r>
            <a:r>
              <a:rPr lang="pl-PL" sz="1800" b="1" dirty="0" err="1">
                <a:solidFill>
                  <a:schemeClr val="dk1"/>
                </a:solidFill>
                <a:latin typeface="Times New Roman"/>
                <a:ea typeface="Times New Roman"/>
                <a:cs typeface="Times New Roman"/>
                <a:sym typeface="Times New Roman"/>
              </a:rPr>
              <a:t>Temidzka</a:t>
            </a:r>
            <a:r>
              <a:rPr lang="pl-PL" sz="1800" b="1" dirty="0">
                <a:solidFill>
                  <a:schemeClr val="dk1"/>
                </a:solidFill>
                <a:latin typeface="Times New Roman"/>
                <a:ea typeface="Times New Roman"/>
                <a:cs typeface="Times New Roman"/>
                <a:sym typeface="Times New Roman"/>
              </a:rPr>
              <a:t> go zakłada? </a:t>
            </a:r>
            <a:endParaRPr sz="1800" b="1" dirty="0">
              <a:solidFill>
                <a:schemeClr val="dk1"/>
              </a:solidFill>
              <a:latin typeface="Times New Roman"/>
              <a:ea typeface="Times New Roman"/>
              <a:cs typeface="Times New Roman"/>
              <a:sym typeface="Times New Roman"/>
            </a:endParaRPr>
          </a:p>
          <a:p>
            <a:pPr marL="457200" lvl="0" indent="-349250" algn="l" rtl="0">
              <a:lnSpc>
                <a:spcPct val="150000"/>
              </a:lnSpc>
              <a:spcBef>
                <a:spcPts val="0"/>
              </a:spcBef>
              <a:spcAft>
                <a:spcPts val="0"/>
              </a:spcAft>
              <a:buClr>
                <a:schemeClr val="dk1"/>
              </a:buClr>
              <a:buSzPts val="1900"/>
              <a:buFont typeface="Times New Roman"/>
              <a:buChar char="➔"/>
            </a:pPr>
            <a:r>
              <a:rPr lang="pl-PL" sz="1800" b="1" dirty="0">
                <a:solidFill>
                  <a:schemeClr val="dk1"/>
                </a:solidFill>
                <a:latin typeface="Times New Roman"/>
                <a:ea typeface="Times New Roman"/>
                <a:cs typeface="Times New Roman"/>
                <a:sym typeface="Times New Roman"/>
              </a:rPr>
              <a:t>Co, według Was, oznacza termin “wokanda”?</a:t>
            </a:r>
            <a:endParaRPr sz="1800" dirty="0">
              <a:solidFill>
                <a:schemeClr val="dk1"/>
              </a:solidFill>
              <a:latin typeface="Calibri"/>
              <a:ea typeface="Calibri"/>
              <a:cs typeface="Calibri"/>
              <a:sym typeface="Calibri"/>
            </a:endParaRPr>
          </a:p>
        </p:txBody>
      </p:sp>
      <p:sp>
        <p:nvSpPr>
          <p:cNvPr id="2" name="Symbol zastępczy numeru slajdu 1">
            <a:extLst>
              <a:ext uri="{FF2B5EF4-FFF2-40B4-BE49-F238E27FC236}">
                <a16:creationId xmlns:a16="http://schemas.microsoft.com/office/drawing/2014/main" id="{4DCC0637-3988-4640-8474-D2E2F039A4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14</a:t>
            </a:fld>
            <a:endParaRPr lang="pl-P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1"/>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247" name="Google Shape;247;p11"/>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248" name="Google Shape;248;p11"/>
          <p:cNvSpPr txBox="1"/>
          <p:nvPr/>
        </p:nvSpPr>
        <p:spPr>
          <a:xfrm>
            <a:off x="584875" y="2028900"/>
            <a:ext cx="11121900" cy="28167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0"/>
              </a:spcBef>
              <a:spcAft>
                <a:spcPts val="0"/>
              </a:spcAft>
              <a:buClr>
                <a:schemeClr val="dk1"/>
              </a:buClr>
              <a:buSzPts val="1100"/>
              <a:buFont typeface="Arial"/>
              <a:buNone/>
            </a:pPr>
            <a:r>
              <a:rPr lang="pl-PL" sz="1900" dirty="0">
                <a:solidFill>
                  <a:srgbClr val="333333"/>
                </a:solidFill>
                <a:latin typeface="Times New Roman"/>
                <a:ea typeface="Times New Roman"/>
                <a:cs typeface="Times New Roman"/>
                <a:sym typeface="Times New Roman"/>
              </a:rPr>
              <a:t>Przemysław </a:t>
            </a:r>
            <a:r>
              <a:rPr lang="pl-PL" sz="1900" dirty="0" err="1">
                <a:solidFill>
                  <a:srgbClr val="333333"/>
                </a:solidFill>
                <a:latin typeface="Times New Roman"/>
                <a:ea typeface="Times New Roman"/>
                <a:cs typeface="Times New Roman"/>
                <a:sym typeface="Times New Roman"/>
              </a:rPr>
              <a:t>Docieklak</a:t>
            </a:r>
            <a:r>
              <a:rPr lang="pl-PL" sz="1900" dirty="0">
                <a:solidFill>
                  <a:srgbClr val="333333"/>
                </a:solidFill>
                <a:latin typeface="Times New Roman"/>
                <a:ea typeface="Times New Roman"/>
                <a:cs typeface="Times New Roman"/>
                <a:sym typeface="Times New Roman"/>
              </a:rPr>
              <a:t> jest prokuratorem Prokuratury Okręgowej. Dzisiejszego poranka, jak zazwyczaj, założył swój ulubiony garnitur</a:t>
            </a:r>
            <a:r>
              <a:rPr lang="pl-PL" sz="1900" dirty="0">
                <a:solidFill>
                  <a:schemeClr val="dk1"/>
                </a:solidFill>
                <a:latin typeface="Times New Roman"/>
                <a:ea typeface="Times New Roman"/>
                <a:cs typeface="Times New Roman"/>
                <a:sym typeface="Times New Roman"/>
              </a:rPr>
              <a:t>, a do niego dobrał czerwone skarpetki i czerwony krawat. Po dotarciu do budynku prokuratury, przywitał się ze strażnikiem, a następnie udał do swojego biura. Na stole piętrzyły się dokumenty. Po załatwieniu wszystkich prac biurowych, zaplanowaniu całej pracy na dzisiaj, prokurator </a:t>
            </a:r>
            <a:r>
              <a:rPr lang="pl-PL" sz="1900" dirty="0" err="1">
                <a:solidFill>
                  <a:schemeClr val="dk1"/>
                </a:solidFill>
                <a:latin typeface="Times New Roman"/>
                <a:ea typeface="Times New Roman"/>
                <a:cs typeface="Times New Roman"/>
                <a:sym typeface="Times New Roman"/>
              </a:rPr>
              <a:t>Docieklak</a:t>
            </a:r>
            <a:r>
              <a:rPr lang="pl-PL" sz="1900" dirty="0">
                <a:solidFill>
                  <a:schemeClr val="dk1"/>
                </a:solidFill>
                <a:latin typeface="Times New Roman"/>
                <a:ea typeface="Times New Roman"/>
                <a:cs typeface="Times New Roman"/>
                <a:sym typeface="Times New Roman"/>
              </a:rPr>
              <a:t> poszedł wykonywać swoje obowiązki w terenie. Prokurator musi być bardzo skrupulatny i dociekliwy. Z tego powodu ma ciągły kontakt z wieloma osobami. Codziennie na swojej drodze spotyka zarówno ludzi dobrych, którzy pomagają mu w rozwiązywaniu zagadek, jak i ludzi o złej woli, których próbuje zdemaskować i postawić przed obliczem sprawiedliwości.</a:t>
            </a:r>
          </a:p>
          <a:p>
            <a:pPr marL="0" lvl="0" indent="0" algn="just" rtl="0">
              <a:lnSpc>
                <a:spcPct val="100000"/>
              </a:lnSpc>
              <a:spcBef>
                <a:spcPts val="0"/>
              </a:spcBef>
              <a:spcAft>
                <a:spcPts val="0"/>
              </a:spcAft>
              <a:buNone/>
            </a:pPr>
            <a:endParaRPr lang="pl-PL" sz="1900" dirty="0">
              <a:latin typeface="Times New Roman"/>
              <a:ea typeface="Times New Roman"/>
              <a:cs typeface="Times New Roman"/>
              <a:sym typeface="Times New Roman"/>
            </a:endParaRPr>
          </a:p>
        </p:txBody>
      </p:sp>
      <p:sp>
        <p:nvSpPr>
          <p:cNvPr id="249" name="Google Shape;249;p11"/>
          <p:cNvSpPr txBox="1"/>
          <p:nvPr/>
        </p:nvSpPr>
        <p:spPr>
          <a:xfrm>
            <a:off x="1068425" y="4534500"/>
            <a:ext cx="10485300" cy="1177215"/>
          </a:xfrm>
          <a:prstGeom prst="rect">
            <a:avLst/>
          </a:prstGeom>
          <a:noFill/>
          <a:ln>
            <a:noFill/>
          </a:ln>
        </p:spPr>
        <p:txBody>
          <a:bodyPr spcFirstLastPara="1" wrap="square" lIns="91425" tIns="91425" rIns="91425" bIns="91425" anchor="t" anchorCtr="0">
            <a:spAutoFit/>
          </a:bodyPr>
          <a:lstStyle/>
          <a:p>
            <a:pPr marL="457200" lvl="0" indent="-397850" algn="just" rtl="0">
              <a:spcBef>
                <a:spcPts val="0"/>
              </a:spcBef>
              <a:spcAft>
                <a:spcPts val="300"/>
              </a:spcAft>
              <a:buClr>
                <a:schemeClr val="dk1"/>
              </a:buClr>
              <a:buSzPts val="1900"/>
              <a:buFont typeface="Times New Roman"/>
              <a:buChar char="➔"/>
            </a:pPr>
            <a:r>
              <a:rPr lang="pl-PL" sz="1900" b="1" dirty="0">
                <a:solidFill>
                  <a:schemeClr val="dk1"/>
                </a:solidFill>
                <a:latin typeface="Times New Roman"/>
                <a:ea typeface="Times New Roman"/>
                <a:cs typeface="Times New Roman"/>
                <a:sym typeface="Times New Roman"/>
              </a:rPr>
              <a:t>Jak myślisz, co symbolizuje czerwony kolor w todze prokuratora?</a:t>
            </a:r>
            <a:endParaRPr sz="1900" b="1" dirty="0">
              <a:solidFill>
                <a:schemeClr val="dk1"/>
              </a:solidFill>
              <a:latin typeface="Times New Roman"/>
              <a:ea typeface="Times New Roman"/>
              <a:cs typeface="Times New Roman"/>
              <a:sym typeface="Times New Roman"/>
            </a:endParaRPr>
          </a:p>
          <a:p>
            <a:pPr marL="450000" lvl="0" indent="-390650" algn="just" rtl="0">
              <a:spcBef>
                <a:spcPts val="0"/>
              </a:spcBef>
              <a:spcAft>
                <a:spcPts val="300"/>
              </a:spcAft>
              <a:buClr>
                <a:schemeClr val="dk1"/>
              </a:buClr>
              <a:buSzPts val="1900"/>
              <a:buFont typeface="Times New Roman"/>
              <a:buChar char="➔"/>
            </a:pPr>
            <a:r>
              <a:rPr lang="pl-PL" sz="1900" b="1" dirty="0">
                <a:solidFill>
                  <a:schemeClr val="dk1"/>
                </a:solidFill>
                <a:latin typeface="Times New Roman"/>
                <a:ea typeface="Times New Roman"/>
                <a:cs typeface="Times New Roman"/>
                <a:sym typeface="Times New Roman"/>
              </a:rPr>
              <a:t>Oceń, jak ważna jest rola prokuratora w procesie karnym. </a:t>
            </a:r>
            <a:endParaRPr sz="1900" b="1" dirty="0">
              <a:solidFill>
                <a:schemeClr val="dk1"/>
              </a:solidFill>
              <a:latin typeface="Times New Roman"/>
              <a:ea typeface="Times New Roman"/>
              <a:cs typeface="Times New Roman"/>
              <a:sym typeface="Times New Roman"/>
            </a:endParaRPr>
          </a:p>
          <a:p>
            <a:pPr marL="450000" lvl="0" indent="-390650" algn="l" rtl="0">
              <a:spcBef>
                <a:spcPts val="0"/>
              </a:spcBef>
              <a:spcAft>
                <a:spcPts val="300"/>
              </a:spcAft>
              <a:buClr>
                <a:schemeClr val="dk1"/>
              </a:buClr>
              <a:buSzPts val="1900"/>
              <a:buFont typeface="Times New Roman"/>
              <a:buChar char="➔"/>
            </a:pPr>
            <a:r>
              <a:rPr lang="pl-PL" sz="1900" b="1" dirty="0">
                <a:solidFill>
                  <a:schemeClr val="dk1"/>
                </a:solidFill>
                <a:latin typeface="Times New Roman"/>
                <a:ea typeface="Times New Roman"/>
                <a:cs typeface="Times New Roman"/>
                <a:sym typeface="Times New Roman"/>
              </a:rPr>
              <a:t>Jak myślisz, z kim prokurator Przemysław </a:t>
            </a:r>
            <a:r>
              <a:rPr lang="pl-PL" sz="1900" b="1" dirty="0" err="1">
                <a:solidFill>
                  <a:schemeClr val="dk1"/>
                </a:solidFill>
                <a:latin typeface="Times New Roman"/>
                <a:ea typeface="Times New Roman"/>
                <a:cs typeface="Times New Roman"/>
                <a:sym typeface="Times New Roman"/>
              </a:rPr>
              <a:t>Docieklak</a:t>
            </a:r>
            <a:r>
              <a:rPr lang="pl-PL" sz="1900" b="1" dirty="0">
                <a:solidFill>
                  <a:schemeClr val="dk1"/>
                </a:solidFill>
                <a:latin typeface="Times New Roman"/>
                <a:ea typeface="Times New Roman"/>
                <a:cs typeface="Times New Roman"/>
                <a:sym typeface="Times New Roman"/>
              </a:rPr>
              <a:t> może się spotykać w swojej pracy?</a:t>
            </a:r>
            <a:endParaRPr sz="1900" b="1" dirty="0">
              <a:solidFill>
                <a:schemeClr val="dk1"/>
              </a:solidFill>
              <a:latin typeface="Times New Roman"/>
              <a:ea typeface="Times New Roman"/>
              <a:cs typeface="Times New Roman"/>
              <a:sym typeface="Times New Roman"/>
            </a:endParaRPr>
          </a:p>
        </p:txBody>
      </p:sp>
      <p:sp>
        <p:nvSpPr>
          <p:cNvPr id="250" name="Google Shape;250;p11"/>
          <p:cNvSpPr txBox="1"/>
          <p:nvPr/>
        </p:nvSpPr>
        <p:spPr>
          <a:xfrm>
            <a:off x="75475" y="1345800"/>
            <a:ext cx="11574600" cy="7695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pl-PL" sz="2400" b="1">
                <a:solidFill>
                  <a:schemeClr val="dk1"/>
                </a:solidFill>
                <a:latin typeface="Times New Roman"/>
                <a:ea typeface="Times New Roman"/>
                <a:cs typeface="Times New Roman"/>
                <a:sym typeface="Times New Roman"/>
              </a:rPr>
              <a:t>Krótka charakterystyka zawodów prawniczych - III</a:t>
            </a:r>
            <a:endParaRPr sz="24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2" name="Symbol zastępczy numeru slajdu 1">
            <a:extLst>
              <a:ext uri="{FF2B5EF4-FFF2-40B4-BE49-F238E27FC236}">
                <a16:creationId xmlns:a16="http://schemas.microsoft.com/office/drawing/2014/main" id="{AB11A64A-8B28-4F73-8027-378294C40C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15</a:t>
            </a:fld>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2"/>
          <p:cNvSpPr txBox="1">
            <a:spLocks noGrp="1"/>
          </p:cNvSpPr>
          <p:nvPr>
            <p:ph type="sldNum" idx="12"/>
          </p:nvPr>
        </p:nvSpPr>
        <p:spPr>
          <a:xfrm>
            <a:off x="9216163" y="6515037"/>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t>16</a:t>
            </a:fld>
            <a:endParaRPr/>
          </a:p>
        </p:txBody>
      </p:sp>
      <p:pic>
        <p:nvPicPr>
          <p:cNvPr id="256" name="Google Shape;256;p12"/>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257" name="Google Shape;257;p12"/>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258" name="Google Shape;258;p12"/>
          <p:cNvSpPr txBox="1"/>
          <p:nvPr/>
        </p:nvSpPr>
        <p:spPr>
          <a:xfrm>
            <a:off x="782975" y="2031825"/>
            <a:ext cx="10725600" cy="7695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pl-PL" sz="2400" b="1">
                <a:solidFill>
                  <a:schemeClr val="dk1"/>
                </a:solidFill>
                <a:latin typeface="Times New Roman"/>
                <a:ea typeface="Times New Roman"/>
                <a:cs typeface="Times New Roman"/>
                <a:sym typeface="Times New Roman"/>
              </a:rPr>
              <a:t>Jaka jest różnica między sędzią a prokuratorem? </a:t>
            </a:r>
            <a:endParaRPr sz="24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latin typeface="Calibri"/>
              <a:ea typeface="Calibri"/>
              <a:cs typeface="Calibri"/>
              <a:sym typeface="Calibri"/>
            </a:endParaRPr>
          </a:p>
        </p:txBody>
      </p:sp>
      <p:sp>
        <p:nvSpPr>
          <p:cNvPr id="259" name="Google Shape;259;p12"/>
          <p:cNvSpPr txBox="1"/>
          <p:nvPr/>
        </p:nvSpPr>
        <p:spPr>
          <a:xfrm>
            <a:off x="1021100" y="3324925"/>
            <a:ext cx="10525200" cy="1793100"/>
          </a:xfrm>
          <a:prstGeom prst="rect">
            <a:avLst/>
          </a:prstGeom>
          <a:noFill/>
          <a:ln>
            <a:noFill/>
          </a:ln>
        </p:spPr>
        <p:txBody>
          <a:bodyPr spcFirstLastPara="1" wrap="square" lIns="91425" tIns="91425" rIns="91425" bIns="91425" anchor="t" anchorCtr="0">
            <a:spAutoFit/>
          </a:bodyPr>
          <a:lstStyle/>
          <a:p>
            <a:pPr marL="457200" lvl="0" indent="-349250" algn="just" rtl="0">
              <a:lnSpc>
                <a:spcPct val="150000"/>
              </a:lnSpc>
              <a:spcBef>
                <a:spcPts val="0"/>
              </a:spcBef>
              <a:spcAft>
                <a:spcPts val="0"/>
              </a:spcAft>
              <a:buClr>
                <a:schemeClr val="dk1"/>
              </a:buClr>
              <a:buSzPts val="1900"/>
              <a:buFont typeface="Times New Roman"/>
              <a:buChar char="➔"/>
            </a:pPr>
            <a:r>
              <a:rPr lang="pl-PL" sz="1900">
                <a:solidFill>
                  <a:schemeClr val="dk1"/>
                </a:solidFill>
                <a:latin typeface="Times New Roman"/>
                <a:ea typeface="Times New Roman"/>
                <a:cs typeface="Times New Roman"/>
                <a:sym typeface="Times New Roman"/>
              </a:rPr>
              <a:t>Prokurator jest oskarżycielem publicznym, przedstawia zarzuty i sugeruje rodzaj/wysokość kary; natomiast sędzia zachowuje bezstronność podczas postępowania sądowego, bada zeznania, wysłuchuje stron (obrońcy, prokuratora, oskarżonego, świadków), wreszcie ustala wyrok, biorąc pod uwagę również opinię prokuratora.  </a:t>
            </a:r>
            <a:endParaRPr sz="1900">
              <a:latin typeface="Times New Roman"/>
              <a:ea typeface="Times New Roman"/>
              <a:cs typeface="Times New Roman"/>
              <a:sym typeface="Times New Roman"/>
            </a:endParaRPr>
          </a:p>
        </p:txBody>
      </p:sp>
      <p:pic>
        <p:nvPicPr>
          <p:cNvPr id="260" name="Google Shape;260;p12"/>
          <p:cNvPicPr preferRelativeResize="0"/>
          <p:nvPr/>
        </p:nvPicPr>
        <p:blipFill rotWithShape="1">
          <a:blip r:embed="rId4">
            <a:alphaModFix/>
          </a:blip>
          <a:srcRect/>
          <a:stretch/>
        </p:blipFill>
        <p:spPr>
          <a:xfrm>
            <a:off x="1688123" y="1954860"/>
            <a:ext cx="903115" cy="8986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13"/>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266" name="Google Shape;266;p13"/>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267" name="Google Shape;267;p13"/>
          <p:cNvSpPr txBox="1"/>
          <p:nvPr/>
        </p:nvSpPr>
        <p:spPr>
          <a:xfrm>
            <a:off x="791525" y="1802550"/>
            <a:ext cx="10820100" cy="2746876"/>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pl-PL" sz="1850" dirty="0">
                <a:solidFill>
                  <a:srgbClr val="333333"/>
                </a:solidFill>
                <a:latin typeface="Times New Roman"/>
                <a:ea typeface="Times New Roman"/>
                <a:cs typeface="Times New Roman"/>
                <a:sym typeface="Times New Roman"/>
              </a:rPr>
              <a:t>Pani Alicja Wolska jest początkującym adwokatem, a do swojej nowej roli  musiała się przygotowywać przez 5 lat studiów prawniczych i kolejne 3 lata aplikacji adwokackiej. P</a:t>
            </a:r>
            <a:r>
              <a:rPr lang="pl-PL" sz="1850" dirty="0">
                <a:solidFill>
                  <a:schemeClr val="dk1"/>
                </a:solidFill>
                <a:latin typeface="Times New Roman"/>
                <a:ea typeface="Times New Roman"/>
                <a:cs typeface="Times New Roman"/>
                <a:sym typeface="Times New Roman"/>
              </a:rPr>
              <a:t>ewnego dnia pani adwokat wybrała się na spacer do parku wraz ze swoją ukochaną papugą „Mecenasem”. Tym razem głowiła się nad sprawą, z którą zwrócił się do niej pewien znany reżyser. Był on oskarżony o zakłócanie ciszy nocnej na osiedlu w czasie swoich urodzin. W pewnym momencie Alicja spotkała w parku swoją największą przyjaciółkę, Panią Barbarę Ciekawską. Dowiedziała się ona z mediów o sprawie artysty, którą zajmuje się Alicja. Postanowiła więc dopytać ją o wszystkie fakty w sprawie… Po porannym spacerze ze swoją papugą, młoda prawniczka udała się do domu, żeby przygotować się do sprawy sądowej swojego klienta. Spakowała wszystkie potrzebne dokumenty oraz togę z zielonym żabotem, a zdolna papuga Mecenas pożegnała właścicielkę słowami: „In dubio pro </a:t>
            </a:r>
            <a:r>
              <a:rPr lang="pl-PL" sz="1850" dirty="0" err="1">
                <a:solidFill>
                  <a:schemeClr val="dk1"/>
                </a:solidFill>
                <a:latin typeface="Times New Roman"/>
                <a:ea typeface="Times New Roman"/>
                <a:cs typeface="Times New Roman"/>
                <a:sym typeface="Times New Roman"/>
              </a:rPr>
              <a:t>reo</a:t>
            </a:r>
            <a:r>
              <a:rPr lang="pl-PL" sz="1850" dirty="0">
                <a:solidFill>
                  <a:schemeClr val="dk1"/>
                </a:solidFill>
                <a:latin typeface="Times New Roman"/>
                <a:ea typeface="Times New Roman"/>
                <a:cs typeface="Times New Roman"/>
                <a:sym typeface="Times New Roman"/>
              </a:rPr>
              <a:t>!”. </a:t>
            </a:r>
            <a:endParaRPr sz="1850" dirty="0">
              <a:latin typeface="Calibri"/>
              <a:ea typeface="Calibri"/>
              <a:cs typeface="Calibri"/>
              <a:sym typeface="Calibri"/>
            </a:endParaRPr>
          </a:p>
        </p:txBody>
      </p:sp>
      <p:sp>
        <p:nvSpPr>
          <p:cNvPr id="268" name="Google Shape;268;p13"/>
          <p:cNvSpPr txBox="1"/>
          <p:nvPr/>
        </p:nvSpPr>
        <p:spPr>
          <a:xfrm>
            <a:off x="151675" y="1203575"/>
            <a:ext cx="11574600" cy="7695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pl-PL" sz="2400" b="1">
                <a:solidFill>
                  <a:schemeClr val="dk1"/>
                </a:solidFill>
                <a:latin typeface="Times New Roman"/>
                <a:ea typeface="Times New Roman"/>
                <a:cs typeface="Times New Roman"/>
                <a:sym typeface="Times New Roman"/>
              </a:rPr>
              <a:t>Krótka charakterystyka zawodów prawniczych - III</a:t>
            </a:r>
            <a:endParaRPr sz="24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269" name="Google Shape;269;p13"/>
          <p:cNvSpPr txBox="1"/>
          <p:nvPr/>
        </p:nvSpPr>
        <p:spPr>
          <a:xfrm>
            <a:off x="760375" y="4734561"/>
            <a:ext cx="10965900" cy="1523464"/>
          </a:xfrm>
          <a:prstGeom prst="rect">
            <a:avLst/>
          </a:prstGeom>
          <a:noFill/>
          <a:ln>
            <a:noFill/>
          </a:ln>
        </p:spPr>
        <p:txBody>
          <a:bodyPr spcFirstLastPara="1" wrap="square" lIns="91425" tIns="91425" rIns="91425" bIns="91425" anchor="t" anchorCtr="0">
            <a:spAutoFit/>
          </a:bodyPr>
          <a:lstStyle/>
          <a:p>
            <a:pPr marL="457200" lvl="0" indent="-349250" algn="just" rtl="0">
              <a:spcAft>
                <a:spcPts val="600"/>
              </a:spcAft>
              <a:buClr>
                <a:schemeClr val="dk1"/>
              </a:buClr>
              <a:buSzPts val="1900"/>
              <a:buFont typeface="Times New Roman"/>
              <a:buChar char="➔"/>
            </a:pPr>
            <a:r>
              <a:rPr lang="pl-PL" sz="1800" b="1" dirty="0">
                <a:solidFill>
                  <a:schemeClr val="dk1"/>
                </a:solidFill>
                <a:latin typeface="Times New Roman"/>
                <a:ea typeface="Times New Roman"/>
                <a:cs typeface="Times New Roman"/>
                <a:sym typeface="Times New Roman"/>
              </a:rPr>
              <a:t>Czy Pani mecenas powinna opowiedzieć swojej przyjaciółce o szczegółach sprawy swojego klienta?</a:t>
            </a:r>
            <a:endParaRPr sz="1800" b="1" dirty="0">
              <a:solidFill>
                <a:schemeClr val="dk1"/>
              </a:solidFill>
              <a:latin typeface="Times New Roman"/>
              <a:ea typeface="Times New Roman"/>
              <a:cs typeface="Times New Roman"/>
              <a:sym typeface="Times New Roman"/>
            </a:endParaRPr>
          </a:p>
          <a:p>
            <a:pPr marL="457200" lvl="0" indent="-349250" algn="just" rtl="0">
              <a:spcAft>
                <a:spcPts val="600"/>
              </a:spcAft>
              <a:buClr>
                <a:schemeClr val="dk1"/>
              </a:buClr>
              <a:buSzPts val="1900"/>
              <a:buFont typeface="Times New Roman"/>
              <a:buChar char="➔"/>
            </a:pPr>
            <a:r>
              <a:rPr lang="pl-PL" sz="1800" b="1" dirty="0">
                <a:solidFill>
                  <a:schemeClr val="dk1"/>
                </a:solidFill>
                <a:latin typeface="Times New Roman"/>
                <a:ea typeface="Times New Roman"/>
                <a:cs typeface="Times New Roman"/>
                <a:sym typeface="Times New Roman"/>
              </a:rPr>
              <a:t>Co symbolizuje zielony kolor żabotu Alicji? Czy słusznie określany jest jako “antagonista” </a:t>
            </a:r>
            <a:br>
              <a:rPr lang="pl-PL" sz="1800" b="1" dirty="0">
                <a:solidFill>
                  <a:schemeClr val="dk1"/>
                </a:solidFill>
                <a:latin typeface="Times New Roman"/>
                <a:ea typeface="Times New Roman"/>
                <a:cs typeface="Times New Roman"/>
                <a:sym typeface="Times New Roman"/>
              </a:rPr>
            </a:br>
            <a:r>
              <a:rPr lang="pl-PL" sz="1800" b="1" dirty="0">
                <a:solidFill>
                  <a:schemeClr val="dk1"/>
                </a:solidFill>
                <a:latin typeface="Times New Roman"/>
                <a:ea typeface="Times New Roman"/>
                <a:cs typeface="Times New Roman"/>
                <a:sym typeface="Times New Roman"/>
              </a:rPr>
              <a:t>żabotu prokuratorskiego? </a:t>
            </a:r>
            <a:endParaRPr sz="1800" b="1" dirty="0">
              <a:solidFill>
                <a:schemeClr val="dk1"/>
              </a:solidFill>
              <a:latin typeface="Times New Roman"/>
              <a:ea typeface="Times New Roman"/>
              <a:cs typeface="Times New Roman"/>
              <a:sym typeface="Times New Roman"/>
            </a:endParaRPr>
          </a:p>
          <a:p>
            <a:pPr marL="457200" lvl="0" indent="-349250" algn="just" rtl="0">
              <a:spcAft>
                <a:spcPts val="600"/>
              </a:spcAft>
              <a:buClr>
                <a:schemeClr val="dk1"/>
              </a:buClr>
              <a:buSzPts val="1900"/>
              <a:buFont typeface="Times New Roman"/>
              <a:buChar char="➔"/>
            </a:pPr>
            <a:r>
              <a:rPr lang="pl-PL" sz="1800" b="1" dirty="0">
                <a:solidFill>
                  <a:schemeClr val="dk1"/>
                </a:solidFill>
                <a:latin typeface="Times New Roman"/>
                <a:ea typeface="Times New Roman"/>
                <a:cs typeface="Times New Roman"/>
                <a:sym typeface="Times New Roman"/>
              </a:rPr>
              <a:t>Czy wiesz, co oznacza łaciński zwrot wypowiedziany przez papugę?</a:t>
            </a:r>
            <a:endParaRPr sz="1800" dirty="0"/>
          </a:p>
        </p:txBody>
      </p:sp>
      <p:sp>
        <p:nvSpPr>
          <p:cNvPr id="2" name="Symbol zastępczy numeru slajdu 1">
            <a:extLst>
              <a:ext uri="{FF2B5EF4-FFF2-40B4-BE49-F238E27FC236}">
                <a16:creationId xmlns:a16="http://schemas.microsoft.com/office/drawing/2014/main" id="{4AD96224-CABE-40C6-9D1B-1F63C18B79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17</a:t>
            </a:fld>
            <a:endParaRPr lang="pl-P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4"/>
          <p:cNvSpPr txBox="1">
            <a:spLocks noGrp="1"/>
          </p:cNvSpPr>
          <p:nvPr>
            <p:ph type="sldNum" idx="12"/>
          </p:nvPr>
        </p:nvSpPr>
        <p:spPr>
          <a:xfrm>
            <a:off x="9216163" y="6515037"/>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t>18</a:t>
            </a:fld>
            <a:endParaRPr/>
          </a:p>
        </p:txBody>
      </p:sp>
      <p:pic>
        <p:nvPicPr>
          <p:cNvPr id="275" name="Google Shape;275;p14"/>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276" name="Google Shape;276;p14"/>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277" name="Google Shape;277;p14"/>
          <p:cNvSpPr txBox="1"/>
          <p:nvPr/>
        </p:nvSpPr>
        <p:spPr>
          <a:xfrm>
            <a:off x="894576" y="1387712"/>
            <a:ext cx="10725600" cy="569356"/>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450000" lvl="0" indent="0" algn="ctr" rtl="0">
              <a:spcBef>
                <a:spcPts val="0"/>
              </a:spcBef>
              <a:spcAft>
                <a:spcPts val="0"/>
              </a:spcAft>
              <a:buClr>
                <a:schemeClr val="dk1"/>
              </a:buClr>
              <a:buSzPts val="1100"/>
              <a:buFont typeface="Arial"/>
              <a:buNone/>
            </a:pPr>
            <a:r>
              <a:rPr lang="pl-PL" sz="2500" b="1" dirty="0">
                <a:solidFill>
                  <a:schemeClr val="dk1"/>
                </a:solidFill>
                <a:latin typeface="Times New Roman"/>
                <a:ea typeface="Times New Roman"/>
                <a:cs typeface="Times New Roman"/>
                <a:sym typeface="Times New Roman"/>
              </a:rPr>
              <a:t>Czy wiecie, czym się różnią zawody adwokata i radcy prawnego?</a:t>
            </a:r>
            <a:endParaRPr sz="2500" b="1" dirty="0">
              <a:solidFill>
                <a:schemeClr val="dk1"/>
              </a:solidFill>
              <a:latin typeface="Times New Roman"/>
              <a:ea typeface="Times New Roman"/>
              <a:cs typeface="Times New Roman"/>
              <a:sym typeface="Times New Roman"/>
            </a:endParaRPr>
          </a:p>
        </p:txBody>
      </p:sp>
      <p:sp>
        <p:nvSpPr>
          <p:cNvPr id="278" name="Google Shape;278;p14"/>
          <p:cNvSpPr txBox="1"/>
          <p:nvPr/>
        </p:nvSpPr>
        <p:spPr>
          <a:xfrm>
            <a:off x="764800" y="2045956"/>
            <a:ext cx="10555800" cy="1847100"/>
          </a:xfrm>
          <a:prstGeom prst="rect">
            <a:avLst/>
          </a:prstGeom>
          <a:noFill/>
          <a:ln>
            <a:noFill/>
          </a:ln>
        </p:spPr>
        <p:txBody>
          <a:bodyPr spcFirstLastPara="1" wrap="square" lIns="91425" tIns="91425" rIns="91425" bIns="91425" anchor="t" anchorCtr="0">
            <a:spAutoFit/>
          </a:bodyPr>
          <a:lstStyle/>
          <a:p>
            <a:pPr marL="450000" lvl="0" indent="0" algn="just" rtl="0">
              <a:lnSpc>
                <a:spcPct val="100000"/>
              </a:lnSpc>
              <a:spcBef>
                <a:spcPts val="0"/>
              </a:spcBef>
              <a:spcAft>
                <a:spcPts val="0"/>
              </a:spcAft>
              <a:buClr>
                <a:schemeClr val="dk1"/>
              </a:buClr>
              <a:buSzPts val="1100"/>
              <a:buFont typeface="Arial"/>
              <a:buNone/>
            </a:pPr>
            <a:r>
              <a:rPr lang="pl-PL" sz="1800" dirty="0">
                <a:solidFill>
                  <a:schemeClr val="dk1"/>
                </a:solidFill>
                <a:latin typeface="Times New Roman"/>
                <a:ea typeface="Times New Roman"/>
                <a:cs typeface="Times New Roman"/>
                <a:sym typeface="Times New Roman"/>
              </a:rPr>
              <a:t>Obecnie zawody te są do siebie bardzo podobne. Dawniej różnicą było to, że radca prawny nie mógł być obrońcą w sprawach karnych i karnoskarbowych, jednak w 2015 r. przyznano mu takie kompetencje. Po drugie, radca prawny może być zatrudniony na podstawie stosunku pracy u konkretnego przedsiębiorcy. Adwokat natomiast może wykonywać swój zawód jedynie w drodze indywidualnej działalności gospodarczej lub jako wspólnik spółki. </a:t>
            </a:r>
            <a:endParaRPr sz="1800" dirty="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800" dirty="0">
              <a:latin typeface="Times New Roman"/>
              <a:ea typeface="Times New Roman"/>
              <a:cs typeface="Times New Roman"/>
              <a:sym typeface="Times New Roman"/>
            </a:endParaRPr>
          </a:p>
        </p:txBody>
      </p:sp>
      <p:sp>
        <p:nvSpPr>
          <p:cNvPr id="279" name="Google Shape;279;p14"/>
          <p:cNvSpPr txBox="1"/>
          <p:nvPr/>
        </p:nvSpPr>
        <p:spPr>
          <a:xfrm>
            <a:off x="1078476" y="3893056"/>
            <a:ext cx="10357800" cy="954077"/>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450000" lvl="0" indent="0" algn="ctr" rtl="0">
              <a:spcBef>
                <a:spcPts val="0"/>
              </a:spcBef>
              <a:spcAft>
                <a:spcPts val="0"/>
              </a:spcAft>
              <a:buClr>
                <a:schemeClr val="dk1"/>
              </a:buClr>
              <a:buSzPts val="1100"/>
              <a:buFont typeface="Arial"/>
              <a:buNone/>
            </a:pPr>
            <a:r>
              <a:rPr lang="pl-PL" sz="2500" b="1" dirty="0">
                <a:solidFill>
                  <a:schemeClr val="dk1"/>
                </a:solidFill>
                <a:latin typeface="Times New Roman"/>
                <a:ea typeface="Times New Roman"/>
                <a:cs typeface="Times New Roman"/>
                <a:sym typeface="Times New Roman"/>
              </a:rPr>
              <a:t>Czy wiecie, po czym można odróżnić adwokata i radcę prawnego </a:t>
            </a:r>
            <a:br>
              <a:rPr lang="pl-PL" sz="2500" b="1" dirty="0">
                <a:solidFill>
                  <a:schemeClr val="dk1"/>
                </a:solidFill>
                <a:latin typeface="Times New Roman"/>
                <a:ea typeface="Times New Roman"/>
                <a:cs typeface="Times New Roman"/>
                <a:sym typeface="Times New Roman"/>
              </a:rPr>
            </a:br>
            <a:r>
              <a:rPr lang="pl-PL" sz="2500" b="1" dirty="0">
                <a:solidFill>
                  <a:schemeClr val="dk1"/>
                </a:solidFill>
                <a:latin typeface="Times New Roman"/>
                <a:ea typeface="Times New Roman"/>
                <a:cs typeface="Times New Roman"/>
                <a:sym typeface="Times New Roman"/>
              </a:rPr>
              <a:t>na sali rozpraw?</a:t>
            </a:r>
            <a:endParaRPr sz="2500" b="1" dirty="0">
              <a:solidFill>
                <a:schemeClr val="dk1"/>
              </a:solidFill>
              <a:latin typeface="Times New Roman"/>
              <a:ea typeface="Times New Roman"/>
              <a:cs typeface="Times New Roman"/>
              <a:sym typeface="Times New Roman"/>
            </a:endParaRPr>
          </a:p>
        </p:txBody>
      </p:sp>
      <p:sp>
        <p:nvSpPr>
          <p:cNvPr id="280" name="Google Shape;280;p14"/>
          <p:cNvSpPr txBox="1"/>
          <p:nvPr/>
        </p:nvSpPr>
        <p:spPr>
          <a:xfrm>
            <a:off x="684359" y="4823788"/>
            <a:ext cx="10621800" cy="1293000"/>
          </a:xfrm>
          <a:prstGeom prst="rect">
            <a:avLst/>
          </a:prstGeom>
          <a:noFill/>
          <a:ln>
            <a:noFill/>
          </a:ln>
        </p:spPr>
        <p:txBody>
          <a:bodyPr spcFirstLastPara="1" wrap="square" lIns="91425" tIns="91425" rIns="91425" bIns="91425" anchor="t" anchorCtr="0">
            <a:spAutoFit/>
          </a:bodyPr>
          <a:lstStyle/>
          <a:p>
            <a:pPr marL="450000" lvl="0" indent="0" algn="just" rtl="0">
              <a:lnSpc>
                <a:spcPct val="100000"/>
              </a:lnSpc>
              <a:spcBef>
                <a:spcPts val="0"/>
              </a:spcBef>
              <a:spcAft>
                <a:spcPts val="0"/>
              </a:spcAft>
              <a:buClr>
                <a:schemeClr val="dk1"/>
              </a:buClr>
              <a:buSzPts val="1100"/>
              <a:buFont typeface="Arial"/>
              <a:buNone/>
            </a:pPr>
            <a:r>
              <a:rPr lang="pl-PL" sz="1800" dirty="0">
                <a:solidFill>
                  <a:schemeClr val="dk1"/>
                </a:solidFill>
                <a:latin typeface="Times New Roman"/>
                <a:ea typeface="Times New Roman"/>
                <a:cs typeface="Times New Roman"/>
                <a:sym typeface="Times New Roman"/>
              </a:rPr>
              <a:t>Adwokat nosi żabot w kolorze zielonym, który to symbolizuje nadzieję dla oskarżonego na sprawiedliwy proces i uniewinnienie go. Radca prawny nosi natomiast żabot w kolorze niebieskim, który ma być uspokajający, a jednocześnie skłaniający do twórczego myślenia i pobudzający wyobraźnię. Niebieski jest też kolorem przyjaźni.</a:t>
            </a:r>
            <a:endParaRPr sz="18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15"/>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287" name="Google Shape;287;p15"/>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288" name="Google Shape;288;p15"/>
          <p:cNvSpPr txBox="1"/>
          <p:nvPr/>
        </p:nvSpPr>
        <p:spPr>
          <a:xfrm>
            <a:off x="1040751" y="2136000"/>
            <a:ext cx="10310700" cy="12930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pl-PL" sz="3600" b="1" dirty="0">
                <a:solidFill>
                  <a:schemeClr val="dk1"/>
                </a:solidFill>
                <a:latin typeface="Times New Roman"/>
                <a:ea typeface="Times New Roman"/>
                <a:cs typeface="Times New Roman"/>
                <a:sym typeface="Times New Roman"/>
              </a:rPr>
              <a:t>Symulacja rozprawy przeprowadzona </a:t>
            </a:r>
            <a:br>
              <a:rPr lang="pl-PL" sz="3600" b="1" dirty="0">
                <a:solidFill>
                  <a:schemeClr val="dk1"/>
                </a:solidFill>
                <a:latin typeface="Times New Roman"/>
                <a:ea typeface="Times New Roman"/>
                <a:cs typeface="Times New Roman"/>
                <a:sym typeface="Times New Roman"/>
              </a:rPr>
            </a:br>
            <a:r>
              <a:rPr lang="pl-PL" sz="3600" b="1" dirty="0">
                <a:solidFill>
                  <a:schemeClr val="dk1"/>
                </a:solidFill>
                <a:latin typeface="Times New Roman"/>
                <a:ea typeface="Times New Roman"/>
                <a:cs typeface="Times New Roman"/>
                <a:sym typeface="Times New Roman"/>
              </a:rPr>
              <a:t>przez uczniów</a:t>
            </a:r>
            <a:endParaRPr sz="3800" b="1" dirty="0">
              <a:solidFill>
                <a:schemeClr val="dk1"/>
              </a:solidFill>
              <a:latin typeface="Times New Roman"/>
              <a:ea typeface="Times New Roman"/>
              <a:cs typeface="Times New Roman"/>
              <a:sym typeface="Times New Roman"/>
            </a:endParaRPr>
          </a:p>
        </p:txBody>
      </p:sp>
      <p:pic>
        <p:nvPicPr>
          <p:cNvPr id="289" name="Google Shape;289;p15"/>
          <p:cNvPicPr preferRelativeResize="0"/>
          <p:nvPr/>
        </p:nvPicPr>
        <p:blipFill>
          <a:blip r:embed="rId4">
            <a:alphaModFix/>
          </a:blip>
          <a:stretch>
            <a:fillRect/>
          </a:stretch>
        </p:blipFill>
        <p:spPr>
          <a:xfrm>
            <a:off x="5275384" y="3769601"/>
            <a:ext cx="2000005" cy="1912968"/>
          </a:xfrm>
          <a:prstGeom prst="rect">
            <a:avLst/>
          </a:prstGeom>
          <a:noFill/>
          <a:ln>
            <a:noFill/>
          </a:ln>
        </p:spPr>
      </p:pic>
      <p:sp>
        <p:nvSpPr>
          <p:cNvPr id="2" name="Symbol zastępczy numeru slajdu 1">
            <a:extLst>
              <a:ext uri="{FF2B5EF4-FFF2-40B4-BE49-F238E27FC236}">
                <a16:creationId xmlns:a16="http://schemas.microsoft.com/office/drawing/2014/main" id="{CC42A132-3BCE-4B26-A7D0-DF2C8A82DC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19</a:t>
            </a:fld>
            <a:endParaRPr lang="pl-P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838171" y="1470784"/>
            <a:ext cx="10515600" cy="1325563"/>
          </a:xfrm>
          <a:prstGeom prst="rect">
            <a:avLst/>
          </a:prstGeom>
          <a:noFill/>
          <a:ln>
            <a:noFill/>
          </a:ln>
          <a:effectLst>
            <a:outerShdw blurRad="57150" dist="19050" dir="6900000" algn="bl" rotWithShape="0">
              <a:srgbClr val="000000">
                <a:alpha val="40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Times New Roman"/>
              <a:buNone/>
            </a:pPr>
            <a:r>
              <a:rPr lang="pl-PL" sz="3600" b="1" dirty="0">
                <a:latin typeface="Times New Roman"/>
                <a:ea typeface="Times New Roman"/>
                <a:cs typeface="Times New Roman"/>
                <a:sym typeface="Times New Roman"/>
              </a:rPr>
              <a:t>Rola sądownictwa w państwie</a:t>
            </a:r>
            <a:endParaRPr sz="3600" b="1" dirty="0">
              <a:latin typeface="Times New Roman"/>
              <a:ea typeface="Times New Roman"/>
              <a:cs typeface="Times New Roman"/>
              <a:sym typeface="Times New Roman"/>
            </a:endParaRPr>
          </a:p>
        </p:txBody>
      </p:sp>
      <p:pic>
        <p:nvPicPr>
          <p:cNvPr id="106" name="Google Shape;106;p2"/>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107" name="Google Shape;107;p2"/>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8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108" name="Google Shape;108;p2"/>
          <p:cNvSpPr txBox="1"/>
          <p:nvPr/>
        </p:nvSpPr>
        <p:spPr>
          <a:xfrm>
            <a:off x="1050575" y="2251638"/>
            <a:ext cx="10515600" cy="2909997"/>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pl-PL" sz="2000" b="1" dirty="0">
                <a:latin typeface="Times New Roman"/>
                <a:ea typeface="Times New Roman"/>
                <a:cs typeface="Times New Roman"/>
                <a:sym typeface="Times New Roman"/>
              </a:rPr>
              <a:t>Sądy </a:t>
            </a:r>
            <a:r>
              <a:rPr lang="pl-PL" sz="2000" dirty="0">
                <a:latin typeface="Times New Roman"/>
                <a:ea typeface="Times New Roman"/>
                <a:cs typeface="Times New Roman"/>
                <a:sym typeface="Times New Roman"/>
              </a:rPr>
              <a:t>są niezależnymi organami państwowymi, których celem i zadaniem jest </a:t>
            </a:r>
            <a:r>
              <a:rPr lang="pl-PL" sz="2000" b="1" dirty="0">
                <a:latin typeface="Times New Roman"/>
                <a:ea typeface="Times New Roman"/>
                <a:cs typeface="Times New Roman"/>
                <a:sym typeface="Times New Roman"/>
              </a:rPr>
              <a:t>sprawowanie wymiaru sprawiedliwości</a:t>
            </a:r>
            <a:r>
              <a:rPr lang="pl-PL" sz="2000" dirty="0">
                <a:latin typeface="Times New Roman"/>
                <a:ea typeface="Times New Roman"/>
                <a:cs typeface="Times New Roman"/>
                <a:sym typeface="Times New Roman"/>
              </a:rPr>
              <a:t>, poprzez m.in.:</a:t>
            </a:r>
            <a:endParaRPr sz="2000" dirty="0">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2000" dirty="0">
              <a:latin typeface="Times New Roman"/>
              <a:ea typeface="Times New Roman"/>
              <a:cs typeface="Times New Roman"/>
              <a:sym typeface="Times New Roman"/>
            </a:endParaRPr>
          </a:p>
          <a:p>
            <a:pPr marL="457200" lvl="0" indent="-355600" algn="just" rtl="0">
              <a:lnSpc>
                <a:spcPct val="115000"/>
              </a:lnSpc>
              <a:spcBef>
                <a:spcPts val="0"/>
              </a:spcBef>
              <a:spcAft>
                <a:spcPts val="0"/>
              </a:spcAft>
              <a:buSzPts val="2000"/>
              <a:buFont typeface="Times New Roman"/>
              <a:buChar char="➔"/>
            </a:pPr>
            <a:r>
              <a:rPr lang="pl-PL" sz="2000" dirty="0">
                <a:latin typeface="Times New Roman"/>
                <a:ea typeface="Times New Roman"/>
                <a:cs typeface="Times New Roman"/>
                <a:sym typeface="Times New Roman"/>
              </a:rPr>
              <a:t>porządkowanie życia społecznego za pomocą </a:t>
            </a:r>
            <a:r>
              <a:rPr lang="pl-PL" sz="2000" b="1" dirty="0">
                <a:latin typeface="Times New Roman"/>
                <a:ea typeface="Times New Roman"/>
                <a:cs typeface="Times New Roman"/>
                <a:sym typeface="Times New Roman"/>
              </a:rPr>
              <a:t>rozstrzygania konfliktów</a:t>
            </a:r>
            <a:r>
              <a:rPr lang="pl-PL" sz="2000" dirty="0">
                <a:latin typeface="Times New Roman"/>
                <a:ea typeface="Times New Roman"/>
                <a:cs typeface="Times New Roman"/>
                <a:sym typeface="Times New Roman"/>
              </a:rPr>
              <a:t> między obywatelami,</a:t>
            </a:r>
            <a:endParaRPr sz="2000" dirty="0">
              <a:latin typeface="Times New Roman"/>
              <a:ea typeface="Times New Roman"/>
              <a:cs typeface="Times New Roman"/>
              <a:sym typeface="Times New Roman"/>
            </a:endParaRPr>
          </a:p>
          <a:p>
            <a:pPr marL="457200" lvl="0" indent="-355600" algn="just" rtl="0">
              <a:lnSpc>
                <a:spcPct val="115000"/>
              </a:lnSpc>
              <a:spcBef>
                <a:spcPts val="0"/>
              </a:spcBef>
              <a:spcAft>
                <a:spcPts val="0"/>
              </a:spcAft>
              <a:buSzPts val="2000"/>
              <a:buFont typeface="Times New Roman"/>
              <a:buChar char="➔"/>
            </a:pPr>
            <a:r>
              <a:rPr lang="pl-PL" sz="2000" dirty="0">
                <a:latin typeface="Times New Roman"/>
                <a:ea typeface="Times New Roman"/>
                <a:cs typeface="Times New Roman"/>
                <a:sym typeface="Times New Roman"/>
              </a:rPr>
              <a:t>wymierzanie kar za </a:t>
            </a:r>
            <a:r>
              <a:rPr lang="pl-PL" sz="2000" b="1" dirty="0">
                <a:latin typeface="Times New Roman"/>
                <a:ea typeface="Times New Roman"/>
                <a:cs typeface="Times New Roman"/>
                <a:sym typeface="Times New Roman"/>
              </a:rPr>
              <a:t>czyny zabronione</a:t>
            </a:r>
            <a:r>
              <a:rPr lang="pl-PL" sz="2000" dirty="0">
                <a:latin typeface="Times New Roman"/>
                <a:ea typeface="Times New Roman"/>
                <a:cs typeface="Times New Roman"/>
                <a:sym typeface="Times New Roman"/>
              </a:rPr>
              <a:t>,</a:t>
            </a:r>
            <a:endParaRPr sz="2000" dirty="0">
              <a:latin typeface="Times New Roman"/>
              <a:ea typeface="Times New Roman"/>
              <a:cs typeface="Times New Roman"/>
              <a:sym typeface="Times New Roman"/>
            </a:endParaRPr>
          </a:p>
          <a:p>
            <a:pPr marL="457200" lvl="0" indent="-355600" algn="just" rtl="0">
              <a:lnSpc>
                <a:spcPct val="115000"/>
              </a:lnSpc>
              <a:spcBef>
                <a:spcPts val="0"/>
              </a:spcBef>
              <a:spcAft>
                <a:spcPts val="0"/>
              </a:spcAft>
              <a:buSzPts val="2000"/>
              <a:buFont typeface="Times New Roman"/>
              <a:buChar char="➔"/>
            </a:pPr>
            <a:r>
              <a:rPr lang="pl-PL" sz="2000" dirty="0">
                <a:latin typeface="Times New Roman"/>
                <a:ea typeface="Times New Roman"/>
                <a:cs typeface="Times New Roman"/>
                <a:sym typeface="Times New Roman"/>
              </a:rPr>
              <a:t>ochronę </a:t>
            </a:r>
            <a:r>
              <a:rPr lang="pl-PL" sz="2000" b="1" dirty="0">
                <a:latin typeface="Times New Roman"/>
                <a:ea typeface="Times New Roman"/>
                <a:cs typeface="Times New Roman"/>
                <a:sym typeface="Times New Roman"/>
              </a:rPr>
              <a:t>praw i wolności</a:t>
            </a:r>
            <a:r>
              <a:rPr lang="pl-PL" sz="2000" dirty="0">
                <a:latin typeface="Times New Roman"/>
                <a:ea typeface="Times New Roman"/>
                <a:cs typeface="Times New Roman"/>
                <a:sym typeface="Times New Roman"/>
              </a:rPr>
              <a:t> obywateli,</a:t>
            </a:r>
            <a:endParaRPr sz="2000" dirty="0">
              <a:latin typeface="Times New Roman"/>
              <a:ea typeface="Times New Roman"/>
              <a:cs typeface="Times New Roman"/>
              <a:sym typeface="Times New Roman"/>
            </a:endParaRPr>
          </a:p>
          <a:p>
            <a:pPr marL="457200" lvl="0" indent="-355600" algn="just" rtl="0">
              <a:lnSpc>
                <a:spcPct val="115000"/>
              </a:lnSpc>
              <a:spcBef>
                <a:spcPts val="0"/>
              </a:spcBef>
              <a:spcAft>
                <a:spcPts val="0"/>
              </a:spcAft>
              <a:buSzPts val="2000"/>
              <a:buFont typeface="Times New Roman"/>
              <a:buChar char="➔"/>
            </a:pPr>
            <a:r>
              <a:rPr lang="pl-PL" sz="2000" b="1" dirty="0">
                <a:latin typeface="Times New Roman"/>
                <a:ea typeface="Times New Roman"/>
                <a:cs typeface="Times New Roman"/>
                <a:sym typeface="Times New Roman"/>
              </a:rPr>
              <a:t>kontrolę organów władzy</a:t>
            </a:r>
            <a:r>
              <a:rPr lang="pl-PL" sz="2000" dirty="0">
                <a:latin typeface="Times New Roman"/>
                <a:ea typeface="Times New Roman"/>
                <a:cs typeface="Times New Roman"/>
                <a:sym typeface="Times New Roman"/>
              </a:rPr>
              <a:t>, by działały na podstawie i w granicach prawa.</a:t>
            </a:r>
            <a:endParaRPr sz="2000" dirty="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dirty="0">
              <a:latin typeface="Times New Roman"/>
              <a:ea typeface="Times New Roman"/>
              <a:cs typeface="Times New Roman"/>
              <a:sym typeface="Times New Roman"/>
            </a:endParaRPr>
          </a:p>
        </p:txBody>
      </p:sp>
      <p:pic>
        <p:nvPicPr>
          <p:cNvPr id="109" name="Google Shape;109;p2"/>
          <p:cNvPicPr preferRelativeResize="0"/>
          <p:nvPr/>
        </p:nvPicPr>
        <p:blipFill>
          <a:blip r:embed="rId4">
            <a:alphaModFix/>
          </a:blip>
          <a:stretch>
            <a:fillRect/>
          </a:stretch>
        </p:blipFill>
        <p:spPr>
          <a:xfrm flipH="1">
            <a:off x="10058125" y="3832875"/>
            <a:ext cx="1590675" cy="2857500"/>
          </a:xfrm>
          <a:prstGeom prst="rect">
            <a:avLst/>
          </a:prstGeom>
          <a:noFill/>
          <a:ln>
            <a:noFill/>
          </a:ln>
          <a:effectLst>
            <a:outerShdw blurRad="57150" dist="19050" dir="5400000" algn="bl" rotWithShape="0">
              <a:srgbClr val="000000">
                <a:alpha val="50000"/>
              </a:srgbClr>
            </a:outerShdw>
          </a:effectLst>
        </p:spPr>
      </p:pic>
      <p:sp>
        <p:nvSpPr>
          <p:cNvPr id="4" name="Symbol zastępczy numeru slajdu 3">
            <a:extLst>
              <a:ext uri="{FF2B5EF4-FFF2-40B4-BE49-F238E27FC236}">
                <a16:creationId xmlns:a16="http://schemas.microsoft.com/office/drawing/2014/main" id="{9F7C3A9F-E47F-4470-8971-9D3BEEC9C1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2</a:t>
            </a:fld>
            <a:endParaRPr lang="pl-PL"/>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6"/>
          <p:cNvSpPr txBox="1">
            <a:spLocks noGrp="1"/>
          </p:cNvSpPr>
          <p:nvPr>
            <p:ph type="sldNum" idx="12"/>
          </p:nvPr>
        </p:nvSpPr>
        <p:spPr>
          <a:xfrm>
            <a:off x="9216163" y="6515037"/>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t>20</a:t>
            </a:fld>
            <a:endParaRPr/>
          </a:p>
        </p:txBody>
      </p:sp>
      <p:pic>
        <p:nvPicPr>
          <p:cNvPr id="295" name="Google Shape;295;p16"/>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296" name="Google Shape;296;p16"/>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297" name="Google Shape;297;p16"/>
          <p:cNvSpPr txBox="1"/>
          <p:nvPr/>
        </p:nvSpPr>
        <p:spPr>
          <a:xfrm>
            <a:off x="441721" y="2070900"/>
            <a:ext cx="11308500" cy="420112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pl-PL" sz="1600" dirty="0">
                <a:solidFill>
                  <a:schemeClr val="dk1"/>
                </a:solidFill>
                <a:latin typeface="Times New Roman"/>
                <a:ea typeface="Times New Roman"/>
                <a:cs typeface="Times New Roman"/>
                <a:sym typeface="Times New Roman"/>
              </a:rPr>
              <a:t>Kasia ma 17 lat i na początku wakacji przeprowadziła się wraz z rodzicami z Krakowa do Warszawy. Zmiana otoczenia jest dla dziewczyny ogromnym wyzwaniem, szczególnie gdy ciągle napotyka spore trudności ze strony rówieśników. Kasia jest osobą nieśmiałą, mającą kłopot z nawiązaniem kontaktu z rówieśnikami. W nowej szkole nie udało się jej poznać zbyt wielu znajomych. Dziewczyna dotychczas bardzo dobrze się uczyła i była najlepszą uczennicą, jednak teraz fakt ten poskutkował pojawieniem się wokół dziewczyny wrogów. Kasia szybko stała się ofiarą Anety, dotychczasowej najlepszej uczennicy w klasie. Aneta szybko zauważyła, że nowa uczennica może być jej konkurentką w walce o stypendium. Jest ono bardzo ważne dla Anety, ponieważ opłaca za nie kosztowne lekcje tańca, których jej rodzice nie są w stanie sfinansować. Zazdrosna Aneta od początku nie szczędziła mocnych słów w stronę Kasi. Dodatkowo na jednym z portali społecznościowych zaczęła regularnie umieszczać obraźliwie treści oraz </a:t>
            </a:r>
            <a:r>
              <a:rPr lang="pl-PL" sz="1600" dirty="0" err="1">
                <a:solidFill>
                  <a:schemeClr val="dk1"/>
                </a:solidFill>
                <a:latin typeface="Times New Roman"/>
                <a:ea typeface="Times New Roman"/>
                <a:cs typeface="Times New Roman"/>
                <a:sym typeface="Times New Roman"/>
              </a:rPr>
              <a:t>memy</a:t>
            </a:r>
            <a:r>
              <a:rPr lang="pl-PL" sz="1600" dirty="0">
                <a:solidFill>
                  <a:schemeClr val="dk1"/>
                </a:solidFill>
                <a:latin typeface="Times New Roman"/>
                <a:ea typeface="Times New Roman"/>
                <a:cs typeface="Times New Roman"/>
                <a:sym typeface="Times New Roman"/>
              </a:rPr>
              <a:t>, mające na celu ośmieszenie i następnie pozbycie się nowej koleżanki z klasy. Nikt też nie wie, że Aneta zakochała się w jednym z kolegów z jej klasy – Wojtku. Wojtek jest jednak zainteresowany nową koleżanką, o czym powiedział jej już pierwszego dnia nowego roku szkolnego. Chłopak nie odzywa się do Anety po tym, jak potraktowała nową koleżankę, publikując na jej temat nieprawdziwe informacje. Rozzłoszczona tym faktem Aneta postanawia dać w końcu Kasi porządną nauczkę. Podczas apelu szkolnego upokorzyła dziewczynę     i groziła jej następną “słodką zemstą” za jakiekolwiek zbliżanie się do Wojtka.</a:t>
            </a:r>
          </a:p>
          <a:p>
            <a:pPr marL="0" lvl="0" indent="0" algn="just" rtl="0">
              <a:spcBef>
                <a:spcPts val="0"/>
              </a:spcBef>
              <a:spcAft>
                <a:spcPts val="0"/>
              </a:spcAft>
              <a:buClr>
                <a:schemeClr val="dk1"/>
              </a:buClr>
              <a:buSzPts val="1100"/>
              <a:buFont typeface="Arial"/>
              <a:buNone/>
            </a:pPr>
            <a:endParaRPr sz="5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chemeClr val="dk1"/>
              </a:buClr>
              <a:buSzPts val="1100"/>
              <a:buFont typeface="Arial"/>
              <a:buNone/>
            </a:pPr>
            <a:r>
              <a:rPr lang="pl-PL" sz="1600" dirty="0">
                <a:solidFill>
                  <a:schemeClr val="dk1"/>
                </a:solidFill>
                <a:latin typeface="Times New Roman"/>
                <a:ea typeface="Times New Roman"/>
                <a:cs typeface="Times New Roman"/>
                <a:sym typeface="Times New Roman"/>
              </a:rPr>
              <a:t>Gdy o zaistniałej sytuacji dowiedzieli się rodzice Kasi z przerażeniem stwierdzili, że ta sprawa zaszła za daleko. Tata Kasi, jako ustawowy przedstawiciel, postanowił wnieść oskarżenie do sądu z żądaniem ukarania Anety oraz uzyskania nawiązki na rzecz pokrzywdzonej. Sprawą zainteresował się także prokurator, który postanowił przystąpić do postępowania. </a:t>
            </a:r>
            <a:endParaRPr sz="1100" dirty="0">
              <a:latin typeface="Calibri"/>
              <a:ea typeface="Calibri"/>
              <a:cs typeface="Calibri"/>
              <a:sym typeface="Calibri"/>
            </a:endParaRPr>
          </a:p>
        </p:txBody>
      </p:sp>
      <p:sp>
        <p:nvSpPr>
          <p:cNvPr id="298" name="Google Shape;298;p16"/>
          <p:cNvSpPr txBox="1"/>
          <p:nvPr/>
        </p:nvSpPr>
        <p:spPr>
          <a:xfrm>
            <a:off x="544525" y="1208513"/>
            <a:ext cx="105180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l-PL" sz="2600" b="1" dirty="0">
                <a:latin typeface="Times New Roman"/>
                <a:ea typeface="Times New Roman"/>
                <a:cs typeface="Times New Roman"/>
                <a:sym typeface="Times New Roman"/>
              </a:rPr>
              <a:t>Kazus I </a:t>
            </a:r>
            <a:endParaRPr sz="2600" b="1" dirty="0">
              <a:latin typeface="Times New Roman"/>
              <a:ea typeface="Times New Roman"/>
              <a:cs typeface="Times New Roman"/>
              <a:sym typeface="Times New Roman"/>
            </a:endParaRPr>
          </a:p>
          <a:p>
            <a:pPr marL="0" lvl="0" indent="0" algn="ctr" rtl="0">
              <a:spcBef>
                <a:spcPts val="0"/>
              </a:spcBef>
              <a:spcAft>
                <a:spcPts val="0"/>
              </a:spcAft>
              <a:buNone/>
            </a:pPr>
            <a:r>
              <a:rPr lang="pl-PL" sz="2200" u="sng" dirty="0">
                <a:latin typeface="Times New Roman"/>
                <a:ea typeface="Times New Roman"/>
                <a:cs typeface="Times New Roman"/>
                <a:sym typeface="Times New Roman"/>
              </a:rPr>
              <a:t>Polecenie: odegrajcie scenkę!</a:t>
            </a:r>
            <a:endParaRPr sz="2200" u="sng" dirty="0">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7"/>
          <p:cNvSpPr txBox="1">
            <a:spLocks noGrp="1"/>
          </p:cNvSpPr>
          <p:nvPr>
            <p:ph type="sldNum" idx="12"/>
          </p:nvPr>
        </p:nvSpPr>
        <p:spPr>
          <a:xfrm>
            <a:off x="9216163" y="6515037"/>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t>21</a:t>
            </a:fld>
            <a:endParaRPr/>
          </a:p>
        </p:txBody>
      </p:sp>
      <p:pic>
        <p:nvPicPr>
          <p:cNvPr id="304" name="Google Shape;304;p17"/>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305" name="Google Shape;305;p17"/>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306" name="Google Shape;306;p17"/>
          <p:cNvSpPr txBox="1"/>
          <p:nvPr/>
        </p:nvSpPr>
        <p:spPr>
          <a:xfrm>
            <a:off x="433956" y="2131812"/>
            <a:ext cx="11409000" cy="4108787"/>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pl-PL" sz="1700" dirty="0">
                <a:solidFill>
                  <a:srgbClr val="333333"/>
                </a:solidFill>
                <a:latin typeface="Times New Roman"/>
                <a:ea typeface="Times New Roman"/>
                <a:cs typeface="Times New Roman"/>
                <a:sym typeface="Times New Roman"/>
              </a:rPr>
              <a:t>Pan Kazimierz jest emerytowanym kierowcą, który mieszka od ponad czterdziestu lat w bloku, do którego trzy miesiące temu wprowadził się Mateusz - 23-letni student chemii budowlanej na miejscowej uczelni. Od tego czasu, sędziwy miłośnik spokoju i codziennej rutyny, cierpi z powodu skandalicznego, jego zdaniem, zachowania młodego sąsiada. Twierdzi, że Mateusz zamiast pilnie uczyć się i chodzić spać w “normalnych” godzinach, urządza “prywatki” w swoim mieszkaniu. Zaprasza na nie kilkunastu znajomych, z którymi zakłóca ciszę nocną. Według p. Kazimierza - zabawy odbywają się co najmniej trzy razy w tygodniu, trwając przeważnie od 20:00 do 3:00, a młodzież jest ,,nie do zniesienia”. Dają się słyszeć różne krzyki, głośna muzyka, a z sufitu w mieszkaniu pana Kazimierza sypie się tynk od ich “podskakiwania” (mieszkanie Mateusza znajduje się nad lokalem p. Kazimierza). Na domiar złego, Mateusz uwielbia słuchać głośno muzyki, nawet gdy jest sam i to również w czasie ciszy nocnej… Jego sąsiad już kilka razy wzywał policję, której funkcjonariusze wręczali studentowi pouczenia, a gdy to nie skutkowało - mandat w wysokości 200 zł. Jednak, być może, przyzwyczajenia Mateusza są silniejsze od niego samego, gdyż po tygodniu względnego spokoju immisja sąsiedzka, tzn. działanie Mateusza, ingerujące w prawo do spokojnego zamieszkiwania p. Kazimierza, powróciła. Konflikt między sąsiadami eskaluje, więc pan Kazimierz udał się do poleconej mu przez córkę adwokat, pani Julii, i sprawa trafiła przed sąd. Mężczyzna żąda natychmiastowego zaprzestania zakłócania ciszy nocnej przez studenta. Wzburzony zaistniałą sytuacją Mateusz utrzymuje, że jest ofiarą „prześladowań” i „insynuacji” ze strony negatywnie do niego nastawionego sąsiada, który chce doprowadzić do jego wyprowadzki.</a:t>
            </a:r>
            <a:endParaRPr dirty="0">
              <a:latin typeface="Calibri"/>
              <a:ea typeface="Calibri"/>
              <a:cs typeface="Calibri"/>
              <a:sym typeface="Calibri"/>
            </a:endParaRPr>
          </a:p>
        </p:txBody>
      </p:sp>
      <p:sp>
        <p:nvSpPr>
          <p:cNvPr id="307" name="Google Shape;307;p17"/>
          <p:cNvSpPr txBox="1"/>
          <p:nvPr/>
        </p:nvSpPr>
        <p:spPr>
          <a:xfrm>
            <a:off x="544525" y="1208513"/>
            <a:ext cx="105180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l-PL" sz="2600" b="1" dirty="0">
                <a:latin typeface="Times New Roman"/>
                <a:ea typeface="Times New Roman"/>
                <a:cs typeface="Times New Roman"/>
                <a:sym typeface="Times New Roman"/>
              </a:rPr>
              <a:t>Kazus II </a:t>
            </a:r>
            <a:endParaRPr sz="2600" b="1" dirty="0">
              <a:latin typeface="Times New Roman"/>
              <a:ea typeface="Times New Roman"/>
              <a:cs typeface="Times New Roman"/>
              <a:sym typeface="Times New Roman"/>
            </a:endParaRPr>
          </a:p>
          <a:p>
            <a:pPr marL="0" lvl="0" indent="0" algn="ctr" rtl="0">
              <a:spcBef>
                <a:spcPts val="0"/>
              </a:spcBef>
              <a:spcAft>
                <a:spcPts val="0"/>
              </a:spcAft>
              <a:buNone/>
            </a:pPr>
            <a:r>
              <a:rPr lang="pl-PL" sz="2200" u="sng" dirty="0">
                <a:solidFill>
                  <a:schemeClr val="dk1"/>
                </a:solidFill>
                <a:latin typeface="Times New Roman"/>
                <a:ea typeface="Times New Roman"/>
                <a:cs typeface="Times New Roman"/>
                <a:sym typeface="Times New Roman"/>
              </a:rPr>
              <a:t>Polecenie: odegrajcie scenkę!</a:t>
            </a:r>
            <a:endParaRPr sz="2200" u="sng" dirty="0">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26"/>
          <p:cNvPicPr preferRelativeResize="0"/>
          <p:nvPr/>
        </p:nvPicPr>
        <p:blipFill rotWithShape="1">
          <a:blip r:embed="rId3">
            <a:alphaModFix/>
          </a:blip>
          <a:srcRect/>
          <a:stretch/>
        </p:blipFill>
        <p:spPr>
          <a:xfrm>
            <a:off x="3427856" y="52796"/>
            <a:ext cx="1911060" cy="996364"/>
          </a:xfrm>
          <a:prstGeom prst="rect">
            <a:avLst/>
          </a:prstGeom>
          <a:noFill/>
          <a:ln>
            <a:noFill/>
          </a:ln>
        </p:spPr>
      </p:pic>
      <p:pic>
        <p:nvPicPr>
          <p:cNvPr id="313" name="Google Shape;313;p26"/>
          <p:cNvPicPr preferRelativeResize="0"/>
          <p:nvPr/>
        </p:nvPicPr>
        <p:blipFill rotWithShape="1">
          <a:blip r:embed="rId4">
            <a:alphaModFix/>
          </a:blip>
          <a:srcRect/>
          <a:stretch/>
        </p:blipFill>
        <p:spPr>
          <a:xfrm>
            <a:off x="5115466" y="133912"/>
            <a:ext cx="7076534" cy="795236"/>
          </a:xfrm>
          <a:prstGeom prst="rect">
            <a:avLst/>
          </a:prstGeom>
          <a:noFill/>
          <a:ln>
            <a:noFill/>
          </a:ln>
        </p:spPr>
      </p:pic>
      <p:sp>
        <p:nvSpPr>
          <p:cNvPr id="314" name="Google Shape;314;p26"/>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315" name="Google Shape;315;p26"/>
          <p:cNvSpPr txBox="1"/>
          <p:nvPr/>
        </p:nvSpPr>
        <p:spPr>
          <a:xfrm>
            <a:off x="1560414" y="1356308"/>
            <a:ext cx="9071171" cy="417871"/>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000"/>
              <a:buFont typeface="Times New Roman"/>
              <a:buNone/>
            </a:pPr>
            <a:endParaRPr sz="1400" b="0" i="0" u="none" strike="noStrike" cap="none">
              <a:solidFill>
                <a:srgbClr val="000000"/>
              </a:solidFill>
              <a:latin typeface="Arial"/>
              <a:ea typeface="Arial"/>
              <a:cs typeface="Arial"/>
              <a:sym typeface="Arial"/>
            </a:endParaRPr>
          </a:p>
        </p:txBody>
      </p:sp>
      <p:sp>
        <p:nvSpPr>
          <p:cNvPr id="316" name="Google Shape;316;p26"/>
          <p:cNvSpPr txBox="1"/>
          <p:nvPr/>
        </p:nvSpPr>
        <p:spPr>
          <a:xfrm>
            <a:off x="1560425" y="1945450"/>
            <a:ext cx="9474600" cy="22467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l-PL" sz="2500" b="0" i="0" u="none" strike="noStrike" cap="none" dirty="0">
                <a:solidFill>
                  <a:schemeClr val="dk1"/>
                </a:solidFill>
                <a:latin typeface="Times New Roman"/>
                <a:ea typeface="Times New Roman"/>
                <a:cs typeface="Times New Roman"/>
                <a:sym typeface="Times New Roman"/>
              </a:rPr>
              <a:t>Zachęcamy do śledzenia </a:t>
            </a:r>
            <a:r>
              <a:rPr lang="pl-PL" sz="2500" dirty="0">
                <a:solidFill>
                  <a:schemeClr val="dk1"/>
                </a:solidFill>
                <a:latin typeface="Times New Roman"/>
                <a:ea typeface="Times New Roman"/>
                <a:cs typeface="Times New Roman"/>
                <a:sym typeface="Times New Roman"/>
              </a:rPr>
              <a:t>profilu</a:t>
            </a:r>
            <a:r>
              <a:rPr lang="pl-PL" sz="2500" b="0" i="0" u="none" strike="noStrike" cap="none" dirty="0">
                <a:solidFill>
                  <a:schemeClr val="dk1"/>
                </a:solidFill>
                <a:latin typeface="Times New Roman"/>
                <a:ea typeface="Times New Roman"/>
                <a:cs typeface="Times New Roman"/>
                <a:sym typeface="Times New Roman"/>
              </a:rPr>
              <a:t> </a:t>
            </a:r>
            <a:r>
              <a:rPr lang="pl-PL" sz="2500" b="1" i="0" u="none" strike="noStrike" cap="none" dirty="0">
                <a:solidFill>
                  <a:schemeClr val="dk1"/>
                </a:solidFill>
                <a:latin typeface="Times New Roman"/>
                <a:ea typeface="Times New Roman"/>
                <a:cs typeface="Times New Roman"/>
                <a:sym typeface="Times New Roman"/>
              </a:rPr>
              <a:t>Wydziału ds. Edukacji Prawnej </a:t>
            </a:r>
            <a:br>
              <a:rPr lang="pl-PL" sz="2500" b="1" i="0" u="none" strike="noStrike" cap="none" dirty="0">
                <a:solidFill>
                  <a:schemeClr val="dk1"/>
                </a:solidFill>
                <a:latin typeface="Times New Roman"/>
                <a:ea typeface="Times New Roman"/>
                <a:cs typeface="Times New Roman"/>
                <a:sym typeface="Times New Roman"/>
              </a:rPr>
            </a:br>
            <a:r>
              <a:rPr lang="pl-PL" sz="2500" b="1" i="0" u="none" strike="noStrike" cap="none" dirty="0">
                <a:solidFill>
                  <a:schemeClr val="dk1"/>
                </a:solidFill>
                <a:latin typeface="Times New Roman"/>
                <a:ea typeface="Times New Roman"/>
                <a:cs typeface="Times New Roman"/>
                <a:sym typeface="Times New Roman"/>
              </a:rPr>
              <a:t>Ministerstwa Sprawiedliwości </a:t>
            </a:r>
            <a:r>
              <a:rPr lang="pl-PL" sz="2500" dirty="0">
                <a:solidFill>
                  <a:schemeClr val="dk1"/>
                </a:solidFill>
                <a:latin typeface="Times New Roman"/>
                <a:ea typeface="Times New Roman"/>
                <a:cs typeface="Times New Roman"/>
                <a:sym typeface="Times New Roman"/>
              </a:rPr>
              <a:t>na Facebooku</a:t>
            </a:r>
            <a:r>
              <a:rPr lang="pl-PL" sz="2500" b="0" i="0" u="none" strike="noStrike" cap="none" dirty="0">
                <a:solidFill>
                  <a:schemeClr val="dk1"/>
                </a:solidFill>
                <a:latin typeface="Times New Roman"/>
                <a:ea typeface="Times New Roman"/>
                <a:cs typeface="Times New Roman"/>
                <a:sym typeface="Times New Roman"/>
              </a:rPr>
              <a:t>: </a:t>
            </a:r>
            <a:endParaRPr sz="25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endParaRPr sz="2500" b="0" i="0"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0"/>
              <a:buFont typeface="Arial"/>
              <a:buNone/>
            </a:pPr>
            <a:r>
              <a:rPr lang="pl-PL" sz="2500" b="0" i="0" u="sng" strike="noStrike" cap="none" dirty="0">
                <a:solidFill>
                  <a:schemeClr val="hlink"/>
                </a:solidFill>
                <a:latin typeface="Times New Roman"/>
                <a:ea typeface="Times New Roman"/>
                <a:cs typeface="Times New Roman"/>
                <a:sym typeface="Times New Roman"/>
                <a:hlinkClick r:id="rId5"/>
              </a:rPr>
              <a:t>https://www.facebook.com/Edukacja-Prawna </a:t>
            </a:r>
            <a:endParaRPr sz="25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r>
              <a:rPr lang="pl-PL" sz="2000" b="0" i="0" u="none" strike="noStrike" cap="none" dirty="0">
                <a:solidFill>
                  <a:schemeClr val="dk1"/>
                </a:solidFill>
                <a:latin typeface="Times New Roman"/>
                <a:ea typeface="Times New Roman"/>
                <a:cs typeface="Times New Roman"/>
                <a:sym typeface="Times New Roman"/>
              </a:rPr>
              <a:t> </a:t>
            </a:r>
            <a:endParaRPr sz="1400" b="0" i="0" u="none" strike="noStrike" cap="none" dirty="0">
              <a:solidFill>
                <a:srgbClr val="000000"/>
              </a:solidFill>
              <a:latin typeface="Arial"/>
              <a:ea typeface="Arial"/>
              <a:cs typeface="Arial"/>
              <a:sym typeface="Arial"/>
            </a:endParaRPr>
          </a:p>
        </p:txBody>
      </p:sp>
      <p:sp>
        <p:nvSpPr>
          <p:cNvPr id="317" name="Google Shape;317;p26"/>
          <p:cNvSpPr txBox="1"/>
          <p:nvPr/>
        </p:nvSpPr>
        <p:spPr>
          <a:xfrm>
            <a:off x="228600" y="5641975"/>
            <a:ext cx="12192000" cy="4464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chemeClr val="dk1"/>
              </a:buClr>
              <a:buSzPts val="2800"/>
              <a:buFont typeface="Times New Roman"/>
              <a:buNone/>
            </a:pPr>
            <a:r>
              <a:rPr lang="pl-PL" sz="2300" b="1" i="0" u="none" strike="noStrike" cap="none">
                <a:solidFill>
                  <a:schemeClr val="dk1"/>
                </a:solidFill>
                <a:latin typeface="Times New Roman"/>
                <a:ea typeface="Times New Roman"/>
                <a:cs typeface="Times New Roman"/>
                <a:sym typeface="Times New Roman"/>
              </a:rPr>
              <a:t>DZIĘKUJEMY ZA UWAGĘ I ZACHĘCAMY DO ŚLEDZENIA KOMUNIKATÓW!</a:t>
            </a:r>
            <a:endParaRPr sz="2300" b="0" i="0" u="none" strike="noStrike" cap="none">
              <a:solidFill>
                <a:schemeClr val="dk1"/>
              </a:solidFill>
              <a:latin typeface="Times New Roman"/>
              <a:ea typeface="Times New Roman"/>
              <a:cs typeface="Times New Roman"/>
              <a:sym typeface="Times New Roman"/>
            </a:endParaRPr>
          </a:p>
        </p:txBody>
      </p:sp>
      <p:pic>
        <p:nvPicPr>
          <p:cNvPr id="318" name="Google Shape;318;p26"/>
          <p:cNvPicPr preferRelativeResize="0"/>
          <p:nvPr/>
        </p:nvPicPr>
        <p:blipFill>
          <a:blip r:embed="rId6">
            <a:alphaModFix/>
          </a:blip>
          <a:stretch>
            <a:fillRect/>
          </a:stretch>
        </p:blipFill>
        <p:spPr>
          <a:xfrm>
            <a:off x="5396625" y="3730073"/>
            <a:ext cx="1649800" cy="14958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7" name="Google Shape;117;p3"/>
          <p:cNvPicPr preferRelativeResize="0"/>
          <p:nvPr/>
        </p:nvPicPr>
        <p:blipFill rotWithShape="1">
          <a:blip r:embed="rId3">
            <a:alphaModFix/>
          </a:blip>
          <a:srcRect/>
          <a:stretch/>
        </p:blipFill>
        <p:spPr>
          <a:xfrm>
            <a:off x="9901051" y="2527275"/>
            <a:ext cx="1373424" cy="1521626"/>
          </a:xfrm>
          <a:prstGeom prst="rect">
            <a:avLst/>
          </a:prstGeom>
          <a:noFill/>
          <a:ln>
            <a:noFill/>
          </a:ln>
        </p:spPr>
      </p:pic>
      <p:sp>
        <p:nvSpPr>
          <p:cNvPr id="114" name="Google Shape;114;p3"/>
          <p:cNvSpPr txBox="1">
            <a:spLocks noGrp="1"/>
          </p:cNvSpPr>
          <p:nvPr>
            <p:ph type="title"/>
          </p:nvPr>
        </p:nvSpPr>
        <p:spPr>
          <a:xfrm>
            <a:off x="838200" y="1364907"/>
            <a:ext cx="10515600" cy="82046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Times New Roman"/>
              <a:buNone/>
            </a:pPr>
            <a:r>
              <a:rPr lang="pl-PL" sz="3500" b="1" dirty="0">
                <a:latin typeface="Times New Roman"/>
                <a:ea typeface="Times New Roman"/>
                <a:cs typeface="Times New Roman"/>
                <a:sym typeface="Times New Roman"/>
              </a:rPr>
              <a:t>Zasady funkcjonowania sądów w Polsce</a:t>
            </a:r>
            <a:endParaRPr sz="3500" b="1" dirty="0">
              <a:latin typeface="Times New Roman"/>
              <a:ea typeface="Times New Roman"/>
              <a:cs typeface="Times New Roman"/>
              <a:sym typeface="Times New Roman"/>
            </a:endParaRPr>
          </a:p>
        </p:txBody>
      </p:sp>
      <p:pic>
        <p:nvPicPr>
          <p:cNvPr id="115" name="Google Shape;115;p3"/>
          <p:cNvPicPr preferRelativeResize="0"/>
          <p:nvPr/>
        </p:nvPicPr>
        <p:blipFill rotWithShape="1">
          <a:blip r:embed="rId4">
            <a:alphaModFix/>
          </a:blip>
          <a:srcRect/>
          <a:stretch/>
        </p:blipFill>
        <p:spPr>
          <a:xfrm>
            <a:off x="3413107" y="136525"/>
            <a:ext cx="8546256" cy="820462"/>
          </a:xfrm>
          <a:prstGeom prst="rect">
            <a:avLst/>
          </a:prstGeom>
          <a:noFill/>
          <a:ln>
            <a:noFill/>
          </a:ln>
        </p:spPr>
      </p:pic>
      <p:sp>
        <p:nvSpPr>
          <p:cNvPr id="116" name="Google Shape;116;p3"/>
          <p:cNvSpPr txBox="1"/>
          <p:nvPr/>
        </p:nvSpPr>
        <p:spPr>
          <a:xfrm>
            <a:off x="1143050" y="2527275"/>
            <a:ext cx="9527400" cy="3478500"/>
          </a:xfrm>
          <a:prstGeom prst="rect">
            <a:avLst/>
          </a:prstGeom>
          <a:noFill/>
          <a:ln>
            <a:noFill/>
          </a:ln>
        </p:spPr>
        <p:txBody>
          <a:bodyPr spcFirstLastPara="1" wrap="square" lIns="91425" tIns="45700" rIns="91425" bIns="45700" anchor="t" anchorCtr="0">
            <a:spAutoFit/>
          </a:bodyPr>
          <a:lstStyle/>
          <a:p>
            <a:pPr marL="457200" marR="0" lvl="0" indent="-355600" algn="just" rtl="0">
              <a:lnSpc>
                <a:spcPct val="100000"/>
              </a:lnSpc>
              <a:spcBef>
                <a:spcPts val="0"/>
              </a:spcBef>
              <a:spcAft>
                <a:spcPts val="0"/>
              </a:spcAft>
              <a:buClr>
                <a:schemeClr val="dk1"/>
              </a:buClr>
              <a:buSzPts val="2000"/>
              <a:buFont typeface="Times New Roman"/>
              <a:buAutoNum type="arabicPeriod"/>
            </a:pPr>
            <a:r>
              <a:rPr lang="pl-PL" sz="2000" i="1" dirty="0">
                <a:solidFill>
                  <a:schemeClr val="dk1"/>
                </a:solidFill>
                <a:latin typeface="Times New Roman"/>
                <a:ea typeface="Times New Roman"/>
                <a:cs typeface="Times New Roman"/>
                <a:sym typeface="Times New Roman"/>
              </a:rPr>
              <a:t>Zasada niezależności sądów </a:t>
            </a:r>
            <a:endParaRPr sz="2000" i="1" dirty="0">
              <a:solidFill>
                <a:srgbClr val="FF0000"/>
              </a:solidFill>
              <a:latin typeface="Times New Roman"/>
              <a:ea typeface="Times New Roman"/>
              <a:cs typeface="Times New Roman"/>
              <a:sym typeface="Times New Roman"/>
            </a:endParaRPr>
          </a:p>
          <a:p>
            <a:pPr marL="457200" marR="0" lvl="0" indent="0" algn="just" rtl="0">
              <a:lnSpc>
                <a:spcPct val="100000"/>
              </a:lnSpc>
              <a:spcBef>
                <a:spcPts val="0"/>
              </a:spcBef>
              <a:spcAft>
                <a:spcPts val="0"/>
              </a:spcAft>
              <a:buNone/>
            </a:pPr>
            <a:endParaRPr sz="2000" i="1" dirty="0">
              <a:solidFill>
                <a:schemeClr val="dk1"/>
              </a:solidFill>
              <a:latin typeface="Times New Roman"/>
              <a:ea typeface="Times New Roman"/>
              <a:cs typeface="Times New Roman"/>
              <a:sym typeface="Times New Roman"/>
            </a:endParaRPr>
          </a:p>
          <a:p>
            <a:pPr marL="457200" marR="0" lvl="0" indent="-355600" algn="just" rtl="0">
              <a:lnSpc>
                <a:spcPct val="100000"/>
              </a:lnSpc>
              <a:spcBef>
                <a:spcPts val="0"/>
              </a:spcBef>
              <a:spcAft>
                <a:spcPts val="0"/>
              </a:spcAft>
              <a:buClr>
                <a:schemeClr val="dk1"/>
              </a:buClr>
              <a:buSzPts val="2000"/>
              <a:buFont typeface="Times New Roman"/>
              <a:buAutoNum type="arabicPeriod"/>
            </a:pPr>
            <a:r>
              <a:rPr lang="pl-PL" sz="2000" i="1" dirty="0">
                <a:solidFill>
                  <a:schemeClr val="dk1"/>
                </a:solidFill>
                <a:latin typeface="Times New Roman"/>
                <a:ea typeface="Times New Roman"/>
                <a:cs typeface="Times New Roman"/>
                <a:sym typeface="Times New Roman"/>
              </a:rPr>
              <a:t>Zasada jednolitości</a:t>
            </a:r>
            <a:endParaRPr sz="2000" i="1" dirty="0">
              <a:solidFill>
                <a:schemeClr val="dk1"/>
              </a:solidFill>
              <a:latin typeface="Times New Roman"/>
              <a:ea typeface="Times New Roman"/>
              <a:cs typeface="Times New Roman"/>
              <a:sym typeface="Times New Roman"/>
            </a:endParaRPr>
          </a:p>
          <a:p>
            <a:pPr marL="457200" marR="0" lvl="0" indent="0" algn="just" rtl="0">
              <a:lnSpc>
                <a:spcPct val="100000"/>
              </a:lnSpc>
              <a:spcBef>
                <a:spcPts val="0"/>
              </a:spcBef>
              <a:spcAft>
                <a:spcPts val="0"/>
              </a:spcAft>
              <a:buNone/>
            </a:pPr>
            <a:endParaRPr sz="2000" i="1" dirty="0">
              <a:solidFill>
                <a:schemeClr val="dk1"/>
              </a:solidFill>
              <a:latin typeface="Times New Roman"/>
              <a:ea typeface="Times New Roman"/>
              <a:cs typeface="Times New Roman"/>
              <a:sym typeface="Times New Roman"/>
            </a:endParaRPr>
          </a:p>
          <a:p>
            <a:pPr marL="457200" marR="0" lvl="0" indent="-355600" algn="just" rtl="0">
              <a:lnSpc>
                <a:spcPct val="100000"/>
              </a:lnSpc>
              <a:spcBef>
                <a:spcPts val="0"/>
              </a:spcBef>
              <a:spcAft>
                <a:spcPts val="0"/>
              </a:spcAft>
              <a:buClr>
                <a:schemeClr val="dk1"/>
              </a:buClr>
              <a:buSzPts val="2000"/>
              <a:buFont typeface="Times New Roman"/>
              <a:buAutoNum type="arabicPeriod"/>
            </a:pPr>
            <a:r>
              <a:rPr lang="pl-PL" sz="2000" i="1" dirty="0">
                <a:solidFill>
                  <a:schemeClr val="dk1"/>
                </a:solidFill>
                <a:latin typeface="Times New Roman"/>
                <a:ea typeface="Times New Roman"/>
                <a:cs typeface="Times New Roman"/>
                <a:sym typeface="Times New Roman"/>
              </a:rPr>
              <a:t>Zasada dwuinstancyjności</a:t>
            </a:r>
            <a:endParaRPr sz="2000" i="1" dirty="0">
              <a:solidFill>
                <a:schemeClr val="dk1"/>
              </a:solidFill>
              <a:latin typeface="Times New Roman"/>
              <a:ea typeface="Times New Roman"/>
              <a:cs typeface="Times New Roman"/>
              <a:sym typeface="Times New Roman"/>
            </a:endParaRPr>
          </a:p>
          <a:p>
            <a:pPr marL="457200" marR="0" lvl="0" indent="0" algn="just" rtl="0">
              <a:lnSpc>
                <a:spcPct val="100000"/>
              </a:lnSpc>
              <a:spcBef>
                <a:spcPts val="0"/>
              </a:spcBef>
              <a:spcAft>
                <a:spcPts val="0"/>
              </a:spcAft>
              <a:buNone/>
            </a:pPr>
            <a:endParaRPr sz="2000" i="1" dirty="0">
              <a:solidFill>
                <a:schemeClr val="dk1"/>
              </a:solidFill>
              <a:latin typeface="Times New Roman"/>
              <a:ea typeface="Times New Roman"/>
              <a:cs typeface="Times New Roman"/>
              <a:sym typeface="Times New Roman"/>
            </a:endParaRPr>
          </a:p>
          <a:p>
            <a:pPr marL="457200" marR="0" lvl="0" indent="-355600" algn="just" rtl="0">
              <a:lnSpc>
                <a:spcPct val="100000"/>
              </a:lnSpc>
              <a:spcBef>
                <a:spcPts val="0"/>
              </a:spcBef>
              <a:spcAft>
                <a:spcPts val="0"/>
              </a:spcAft>
              <a:buClr>
                <a:schemeClr val="dk1"/>
              </a:buClr>
              <a:buSzPts val="2000"/>
              <a:buFont typeface="Times New Roman"/>
              <a:buAutoNum type="arabicPeriod"/>
            </a:pPr>
            <a:r>
              <a:rPr lang="pl-PL" sz="2000" i="1" dirty="0">
                <a:solidFill>
                  <a:schemeClr val="dk1"/>
                </a:solidFill>
                <a:latin typeface="Times New Roman"/>
                <a:ea typeface="Times New Roman"/>
                <a:cs typeface="Times New Roman"/>
                <a:sym typeface="Times New Roman"/>
              </a:rPr>
              <a:t>Zasada udziału obywateli w sprawowaniu wymiaru sprawiedliwości </a:t>
            </a:r>
            <a:endParaRPr sz="2000" i="1" dirty="0">
              <a:solidFill>
                <a:schemeClr val="dk1"/>
              </a:solidFill>
              <a:latin typeface="Times New Roman"/>
              <a:ea typeface="Times New Roman"/>
              <a:cs typeface="Times New Roman"/>
              <a:sym typeface="Times New Roman"/>
            </a:endParaRPr>
          </a:p>
          <a:p>
            <a:pPr marL="457200" marR="0" lvl="0" indent="0" algn="just" rtl="0">
              <a:lnSpc>
                <a:spcPct val="100000"/>
              </a:lnSpc>
              <a:spcBef>
                <a:spcPts val="0"/>
              </a:spcBef>
              <a:spcAft>
                <a:spcPts val="0"/>
              </a:spcAft>
              <a:buNone/>
            </a:pPr>
            <a:endParaRPr sz="2000" i="1" dirty="0">
              <a:solidFill>
                <a:schemeClr val="dk1"/>
              </a:solidFill>
              <a:latin typeface="Times New Roman"/>
              <a:ea typeface="Times New Roman"/>
              <a:cs typeface="Times New Roman"/>
              <a:sym typeface="Times New Roman"/>
            </a:endParaRPr>
          </a:p>
          <a:p>
            <a:pPr marL="457200" marR="0" lvl="0" indent="-355600" algn="just" rtl="0">
              <a:lnSpc>
                <a:spcPct val="100000"/>
              </a:lnSpc>
              <a:spcBef>
                <a:spcPts val="0"/>
              </a:spcBef>
              <a:spcAft>
                <a:spcPts val="0"/>
              </a:spcAft>
              <a:buClr>
                <a:schemeClr val="dk1"/>
              </a:buClr>
              <a:buSzPts val="2000"/>
              <a:buFont typeface="Times New Roman"/>
              <a:buAutoNum type="arabicPeriod"/>
            </a:pPr>
            <a:r>
              <a:rPr lang="pl-PL" sz="2000" i="1" dirty="0">
                <a:solidFill>
                  <a:schemeClr val="dk1"/>
                </a:solidFill>
                <a:latin typeface="Times New Roman"/>
                <a:ea typeface="Times New Roman"/>
                <a:cs typeface="Times New Roman"/>
                <a:sym typeface="Times New Roman"/>
              </a:rPr>
              <a:t>Zasada niezawisłości sędziowskiej</a:t>
            </a:r>
            <a:endParaRPr sz="2000" i="1" dirty="0">
              <a:solidFill>
                <a:schemeClr val="dk1"/>
              </a:solidFill>
              <a:latin typeface="Times New Roman"/>
              <a:ea typeface="Times New Roman"/>
              <a:cs typeface="Times New Roman"/>
              <a:sym typeface="Times New Roman"/>
            </a:endParaRPr>
          </a:p>
          <a:p>
            <a:pPr marL="457200" marR="0" lvl="0" indent="0" algn="just" rtl="0">
              <a:lnSpc>
                <a:spcPct val="100000"/>
              </a:lnSpc>
              <a:spcBef>
                <a:spcPts val="0"/>
              </a:spcBef>
              <a:spcAft>
                <a:spcPts val="0"/>
              </a:spcAft>
              <a:buNone/>
            </a:pPr>
            <a:endParaRPr sz="2000" i="1" dirty="0">
              <a:solidFill>
                <a:schemeClr val="dk1"/>
              </a:solidFill>
              <a:latin typeface="Times New Roman"/>
              <a:ea typeface="Times New Roman"/>
              <a:cs typeface="Times New Roman"/>
              <a:sym typeface="Times New Roman"/>
            </a:endParaRPr>
          </a:p>
          <a:p>
            <a:pPr marL="457200" marR="0" lvl="0" indent="-355600" algn="just" rtl="0">
              <a:lnSpc>
                <a:spcPct val="100000"/>
              </a:lnSpc>
              <a:spcBef>
                <a:spcPts val="0"/>
              </a:spcBef>
              <a:spcAft>
                <a:spcPts val="0"/>
              </a:spcAft>
              <a:buClr>
                <a:schemeClr val="dk1"/>
              </a:buClr>
              <a:buSzPts val="2000"/>
              <a:buFont typeface="Times New Roman"/>
              <a:buAutoNum type="arabicPeriod"/>
            </a:pPr>
            <a:r>
              <a:rPr lang="pl-PL" sz="2000" i="1" dirty="0">
                <a:solidFill>
                  <a:schemeClr val="dk1"/>
                </a:solidFill>
                <a:latin typeface="Times New Roman"/>
                <a:ea typeface="Times New Roman"/>
                <a:cs typeface="Times New Roman"/>
                <a:sym typeface="Times New Roman"/>
              </a:rPr>
              <a:t>Zasada jawności </a:t>
            </a:r>
            <a:endParaRPr sz="2400" i="1" dirty="0">
              <a:solidFill>
                <a:schemeClr val="dk1"/>
              </a:solidFill>
              <a:latin typeface="Times New Roman"/>
              <a:ea typeface="Times New Roman"/>
              <a:cs typeface="Times New Roman"/>
              <a:sym typeface="Times New Roman"/>
            </a:endParaRPr>
          </a:p>
        </p:txBody>
      </p:sp>
      <p:sp>
        <p:nvSpPr>
          <p:cNvPr id="118" name="Google Shape;118;p3"/>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5" name="Symbol zastępczy numeru slajdu 4">
            <a:extLst>
              <a:ext uri="{FF2B5EF4-FFF2-40B4-BE49-F238E27FC236}">
                <a16:creationId xmlns:a16="http://schemas.microsoft.com/office/drawing/2014/main" id="{173B8683-F5D8-467F-9A48-0D691F3DE7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3</a:t>
            </a:fld>
            <a:endParaRPr lang="pl-P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4"/>
          <p:cNvPicPr preferRelativeResize="0"/>
          <p:nvPr/>
        </p:nvPicPr>
        <p:blipFill rotWithShape="1">
          <a:blip r:embed="rId3">
            <a:alphaModFix/>
          </a:blip>
          <a:srcRect/>
          <a:stretch/>
        </p:blipFill>
        <p:spPr>
          <a:xfrm>
            <a:off x="3427856" y="114402"/>
            <a:ext cx="8415099" cy="897086"/>
          </a:xfrm>
          <a:prstGeom prst="rect">
            <a:avLst/>
          </a:prstGeom>
          <a:noFill/>
          <a:ln>
            <a:noFill/>
          </a:ln>
        </p:spPr>
      </p:pic>
      <p:pic>
        <p:nvPicPr>
          <p:cNvPr id="124" name="Google Shape;124;p4"/>
          <p:cNvPicPr preferRelativeResize="0"/>
          <p:nvPr/>
        </p:nvPicPr>
        <p:blipFill rotWithShape="1">
          <a:blip r:embed="rId4">
            <a:alphaModFix/>
          </a:blip>
          <a:srcRect/>
          <a:stretch/>
        </p:blipFill>
        <p:spPr>
          <a:xfrm>
            <a:off x="826675" y="3429000"/>
            <a:ext cx="791081" cy="1132191"/>
          </a:xfrm>
          <a:prstGeom prst="rect">
            <a:avLst/>
          </a:prstGeom>
          <a:noFill/>
          <a:ln>
            <a:noFill/>
          </a:ln>
          <a:effectLst>
            <a:reflection endPos="30000" dist="38100" dir="5400000" fadeDir="5400012" sy="-100000" algn="bl" rotWithShape="0"/>
          </a:effectLst>
        </p:spPr>
      </p:pic>
      <p:sp>
        <p:nvSpPr>
          <p:cNvPr id="125" name="Google Shape;125;p4"/>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126" name="Google Shape;126;p4"/>
          <p:cNvSpPr txBox="1"/>
          <p:nvPr/>
        </p:nvSpPr>
        <p:spPr>
          <a:xfrm>
            <a:off x="1808105" y="5793021"/>
            <a:ext cx="9157500" cy="384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pl-PL" sz="1900" b="1" dirty="0">
                <a:solidFill>
                  <a:schemeClr val="dk1"/>
                </a:solidFill>
                <a:latin typeface="Times New Roman"/>
                <a:ea typeface="Times New Roman"/>
                <a:cs typeface="Times New Roman"/>
                <a:sym typeface="Times New Roman"/>
              </a:rPr>
              <a:t> </a:t>
            </a:r>
            <a:r>
              <a:rPr lang="pl-PL" sz="1900" dirty="0">
                <a:solidFill>
                  <a:schemeClr val="dk1"/>
                </a:solidFill>
                <a:latin typeface="Times New Roman"/>
                <a:ea typeface="Times New Roman"/>
                <a:cs typeface="Times New Roman"/>
                <a:sym typeface="Times New Roman"/>
              </a:rPr>
              <a:t>w całej Polsce jest </a:t>
            </a:r>
            <a:r>
              <a:rPr lang="pl-PL" sz="1900" u="sng" dirty="0">
                <a:solidFill>
                  <a:schemeClr val="dk1"/>
                </a:solidFill>
                <a:latin typeface="Times New Roman"/>
                <a:ea typeface="Times New Roman"/>
                <a:cs typeface="Times New Roman"/>
                <a:sym typeface="Times New Roman"/>
              </a:rPr>
              <a:t>ponad trzysta</a:t>
            </a:r>
            <a:r>
              <a:rPr lang="pl-PL" sz="1900" dirty="0">
                <a:solidFill>
                  <a:schemeClr val="dk1"/>
                </a:solidFill>
                <a:latin typeface="Times New Roman"/>
                <a:ea typeface="Times New Roman"/>
                <a:cs typeface="Times New Roman"/>
                <a:sym typeface="Times New Roman"/>
              </a:rPr>
              <a:t> sądów rejonowych.</a:t>
            </a:r>
            <a:endParaRPr sz="1900" i="0" u="none" strike="noStrike" cap="none" dirty="0">
              <a:solidFill>
                <a:srgbClr val="000000"/>
              </a:solidFill>
              <a:latin typeface="Times New Roman"/>
              <a:ea typeface="Times New Roman"/>
              <a:cs typeface="Times New Roman"/>
              <a:sym typeface="Times New Roman"/>
            </a:endParaRPr>
          </a:p>
        </p:txBody>
      </p:sp>
      <p:sp>
        <p:nvSpPr>
          <p:cNvPr id="127" name="Google Shape;127;p4"/>
          <p:cNvSpPr txBox="1"/>
          <p:nvPr/>
        </p:nvSpPr>
        <p:spPr>
          <a:xfrm>
            <a:off x="1819625" y="2925011"/>
            <a:ext cx="9545700" cy="2446793"/>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pl-PL" sz="1900" dirty="0">
                <a:solidFill>
                  <a:schemeClr val="dk1"/>
                </a:solidFill>
                <a:latin typeface="Times New Roman"/>
                <a:ea typeface="Times New Roman"/>
                <a:cs typeface="Times New Roman"/>
                <a:sym typeface="Times New Roman"/>
              </a:rPr>
              <a:t>Laura K., 20-letnia studentka medycyny, wynajęła mieszkanie w stolicy. Umowa podpisana została na czas określony - 12 miesięcy. Niestety, zaledwie po miesiącu wynajmowania, właścicielka bez konkretnego powodu wypowiedziała umowę najmu i nakazała Laurze natychmiast opuścić jej mieszkanie. Ostatecznie sprawa trafiła do sądu rejonowego, ale sąd nie przychylił się do roszczeń studentki. Rozczarowana Laura w porozumieniu ze swoim adwokatem w </a:t>
            </a:r>
            <a:r>
              <a:rPr lang="pl-PL" sz="1900" u="sng" dirty="0">
                <a:solidFill>
                  <a:schemeClr val="dk1"/>
                </a:solidFill>
                <a:latin typeface="Times New Roman"/>
                <a:ea typeface="Times New Roman"/>
                <a:cs typeface="Times New Roman"/>
                <a:sym typeface="Times New Roman"/>
              </a:rPr>
              <a:t>terminie 14 dni</a:t>
            </a:r>
            <a:r>
              <a:rPr lang="pl-PL" sz="1900" dirty="0">
                <a:solidFill>
                  <a:schemeClr val="dk1"/>
                </a:solidFill>
                <a:latin typeface="Times New Roman"/>
                <a:ea typeface="Times New Roman"/>
                <a:cs typeface="Times New Roman"/>
                <a:sym typeface="Times New Roman"/>
              </a:rPr>
              <a:t> wniosła apelację od wyroku I instancji do sądu II instancji, w tym przypadku do sądu okręgowego. </a:t>
            </a:r>
            <a:endParaRPr sz="19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latin typeface="Calibri"/>
              <a:ea typeface="Calibri"/>
              <a:cs typeface="Calibri"/>
              <a:sym typeface="Calibri"/>
            </a:endParaRPr>
          </a:p>
        </p:txBody>
      </p:sp>
      <p:sp>
        <p:nvSpPr>
          <p:cNvPr id="128" name="Google Shape;128;p4"/>
          <p:cNvSpPr txBox="1"/>
          <p:nvPr/>
        </p:nvSpPr>
        <p:spPr>
          <a:xfrm>
            <a:off x="445029" y="1896032"/>
            <a:ext cx="11040000" cy="477000"/>
          </a:xfrm>
          <a:prstGeom prst="rect">
            <a:avLst/>
          </a:prstGeom>
          <a:noFill/>
          <a:ln>
            <a:noFill/>
          </a:ln>
        </p:spPr>
        <p:txBody>
          <a:bodyPr spcFirstLastPara="1" wrap="square" lIns="91425" tIns="91425" rIns="91425" bIns="91425" anchor="t" anchorCtr="0">
            <a:spAutoFit/>
          </a:bodyPr>
          <a:lstStyle/>
          <a:p>
            <a:pPr marL="1371600" lvl="0" indent="0" algn="just" rtl="0">
              <a:spcBef>
                <a:spcPts val="0"/>
              </a:spcBef>
              <a:spcAft>
                <a:spcPts val="0"/>
              </a:spcAft>
              <a:buNone/>
            </a:pPr>
            <a:r>
              <a:rPr lang="pl-PL" sz="1900" dirty="0">
                <a:solidFill>
                  <a:schemeClr val="dk1"/>
                </a:solidFill>
                <a:latin typeface="Times New Roman"/>
                <a:ea typeface="Times New Roman"/>
                <a:cs typeface="Times New Roman"/>
                <a:sym typeface="Times New Roman"/>
              </a:rPr>
              <a:t>Jaka zasada sądownictwa została opisana w poniższym przykładzie? </a:t>
            </a:r>
            <a:endParaRPr sz="1900" dirty="0">
              <a:solidFill>
                <a:srgbClr val="FF0000"/>
              </a:solidFill>
              <a:latin typeface="Times New Roman"/>
              <a:ea typeface="Times New Roman"/>
              <a:cs typeface="Times New Roman"/>
              <a:sym typeface="Times New Roman"/>
            </a:endParaRPr>
          </a:p>
        </p:txBody>
      </p:sp>
      <p:sp>
        <p:nvSpPr>
          <p:cNvPr id="129" name="Google Shape;129;p4"/>
          <p:cNvSpPr txBox="1"/>
          <p:nvPr/>
        </p:nvSpPr>
        <p:spPr>
          <a:xfrm>
            <a:off x="1819625" y="2487035"/>
            <a:ext cx="3000000" cy="4926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just" rtl="0">
              <a:spcBef>
                <a:spcPts val="0"/>
              </a:spcBef>
              <a:spcAft>
                <a:spcPts val="0"/>
              </a:spcAft>
              <a:buNone/>
            </a:pPr>
            <a:r>
              <a:rPr lang="pl-PL" sz="2000" b="1" dirty="0">
                <a:solidFill>
                  <a:schemeClr val="dk1"/>
                </a:solidFill>
                <a:latin typeface="Times New Roman"/>
                <a:ea typeface="Times New Roman"/>
                <a:cs typeface="Times New Roman"/>
                <a:sym typeface="Times New Roman"/>
              </a:rPr>
              <a:t>Przykład</a:t>
            </a:r>
            <a:endParaRPr sz="2000" b="1" dirty="0">
              <a:solidFill>
                <a:schemeClr val="dk1"/>
              </a:solidFill>
              <a:latin typeface="Times New Roman"/>
              <a:ea typeface="Times New Roman"/>
              <a:cs typeface="Times New Roman"/>
              <a:sym typeface="Times New Roman"/>
            </a:endParaRPr>
          </a:p>
        </p:txBody>
      </p:sp>
      <p:sp>
        <p:nvSpPr>
          <p:cNvPr id="130" name="Google Shape;130;p4"/>
          <p:cNvSpPr txBox="1"/>
          <p:nvPr/>
        </p:nvSpPr>
        <p:spPr>
          <a:xfrm>
            <a:off x="1819625" y="1305525"/>
            <a:ext cx="3627000" cy="5079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pl-PL" sz="2100" b="1">
                <a:latin typeface="Times New Roman"/>
                <a:ea typeface="Times New Roman"/>
                <a:cs typeface="Times New Roman"/>
                <a:sym typeface="Times New Roman"/>
              </a:rPr>
              <a:t>Zadanie </a:t>
            </a:r>
            <a:endParaRPr sz="2400" b="1">
              <a:latin typeface="Times New Roman"/>
              <a:ea typeface="Times New Roman"/>
              <a:cs typeface="Times New Roman"/>
              <a:sym typeface="Times New Roman"/>
            </a:endParaRPr>
          </a:p>
        </p:txBody>
      </p:sp>
      <p:sp>
        <p:nvSpPr>
          <p:cNvPr id="131" name="Google Shape;131;p4"/>
          <p:cNvSpPr txBox="1"/>
          <p:nvPr/>
        </p:nvSpPr>
        <p:spPr>
          <a:xfrm>
            <a:off x="1808105" y="5313975"/>
            <a:ext cx="3000000" cy="4770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pl-PL" sz="1900" b="1" dirty="0">
                <a:solidFill>
                  <a:schemeClr val="dk1"/>
                </a:solidFill>
                <a:latin typeface="Times New Roman"/>
                <a:ea typeface="Times New Roman"/>
                <a:cs typeface="Times New Roman"/>
                <a:sym typeface="Times New Roman"/>
              </a:rPr>
              <a:t>Ciekawostka:</a:t>
            </a:r>
            <a:endParaRPr sz="1900" b="1" dirty="0">
              <a:solidFill>
                <a:schemeClr val="dk1"/>
              </a:solidFill>
              <a:latin typeface="Times New Roman"/>
              <a:ea typeface="Times New Roman"/>
              <a:cs typeface="Times New Roman"/>
              <a:sym typeface="Times New Roman"/>
            </a:endParaRPr>
          </a:p>
        </p:txBody>
      </p:sp>
      <p:pic>
        <p:nvPicPr>
          <p:cNvPr id="132" name="Google Shape;132;p4"/>
          <p:cNvPicPr preferRelativeResize="0"/>
          <p:nvPr/>
        </p:nvPicPr>
        <p:blipFill rotWithShape="1">
          <a:blip r:embed="rId5">
            <a:alphaModFix/>
          </a:blip>
          <a:srcRect t="23580" b="-23580"/>
          <a:stretch/>
        </p:blipFill>
        <p:spPr>
          <a:xfrm>
            <a:off x="994974" y="5723278"/>
            <a:ext cx="646200" cy="646200"/>
          </a:xfrm>
          <a:prstGeom prst="rect">
            <a:avLst/>
          </a:prstGeom>
          <a:noFill/>
          <a:ln>
            <a:noFill/>
          </a:ln>
        </p:spPr>
      </p:pic>
      <p:sp>
        <p:nvSpPr>
          <p:cNvPr id="9" name="Symbol zastępczy numeru slajdu 8">
            <a:extLst>
              <a:ext uri="{FF2B5EF4-FFF2-40B4-BE49-F238E27FC236}">
                <a16:creationId xmlns:a16="http://schemas.microsoft.com/office/drawing/2014/main" id="{C8C134B4-5265-4E4C-84D2-728A81AF1E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4</a:t>
            </a:fld>
            <a:endParaRPr lang="pl-P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g104e4a64d58_1_32"/>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138" name="Google Shape;138;g104e4a64d58_1_32"/>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139" name="Google Shape;139;g104e4a64d58_1_32"/>
          <p:cNvSpPr txBox="1">
            <a:spLocks noGrp="1"/>
          </p:cNvSpPr>
          <p:nvPr>
            <p:ph type="title"/>
          </p:nvPr>
        </p:nvSpPr>
        <p:spPr>
          <a:xfrm>
            <a:off x="618756" y="1602824"/>
            <a:ext cx="11224200" cy="1325563"/>
          </a:xfrm>
          <a:prstGeom prst="rect">
            <a:avLst/>
          </a:prstGeom>
        </p:spPr>
        <p:txBody>
          <a:bodyPr spcFirstLastPara="1" wrap="square" lIns="91425" tIns="45700" rIns="91425" bIns="45700" anchor="t" anchorCtr="0">
            <a:noAutofit/>
          </a:bodyPr>
          <a:lstStyle/>
          <a:p>
            <a:pPr marL="457200" lvl="0" indent="-349250" algn="just" rtl="0">
              <a:lnSpc>
                <a:spcPct val="115000"/>
              </a:lnSpc>
              <a:spcBef>
                <a:spcPts val="0"/>
              </a:spcBef>
              <a:spcAft>
                <a:spcPts val="0"/>
              </a:spcAft>
              <a:buSzPts val="1900"/>
              <a:buFont typeface="Times New Roman"/>
              <a:buChar char="➔"/>
            </a:pPr>
            <a:r>
              <a:rPr lang="pl-PL" sz="1800" dirty="0">
                <a:latin typeface="Times New Roman"/>
                <a:ea typeface="Times New Roman"/>
                <a:cs typeface="Times New Roman"/>
                <a:sym typeface="Times New Roman"/>
              </a:rPr>
              <a:t>Obywatele mają możliwość “czynnego” uczestnictwa w procesie poprzez zgłoszenie się do pełnienia funkcji ławnika.</a:t>
            </a:r>
            <a:endParaRPr sz="1800" dirty="0">
              <a:latin typeface="Times New Roman"/>
              <a:ea typeface="Times New Roman"/>
              <a:cs typeface="Times New Roman"/>
              <a:sym typeface="Times New Roman"/>
            </a:endParaRPr>
          </a:p>
          <a:p>
            <a:pPr marL="360000" lvl="0" indent="0" algn="just" rtl="0">
              <a:lnSpc>
                <a:spcPct val="115000"/>
              </a:lnSpc>
              <a:spcBef>
                <a:spcPts val="0"/>
              </a:spcBef>
              <a:spcAft>
                <a:spcPts val="0"/>
              </a:spcAft>
              <a:buNone/>
            </a:pPr>
            <a:endParaRPr sz="1900" dirty="0">
              <a:latin typeface="Times New Roman"/>
              <a:ea typeface="Times New Roman"/>
              <a:cs typeface="Times New Roman"/>
              <a:sym typeface="Times New Roman"/>
            </a:endParaRPr>
          </a:p>
        </p:txBody>
      </p:sp>
      <p:sp>
        <p:nvSpPr>
          <p:cNvPr id="140" name="Google Shape;140;g104e4a64d58_1_32"/>
          <p:cNvSpPr txBox="1"/>
          <p:nvPr/>
        </p:nvSpPr>
        <p:spPr>
          <a:xfrm>
            <a:off x="1058200" y="1193425"/>
            <a:ext cx="9522714" cy="520882"/>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pl-PL" sz="1900" b="1" dirty="0">
                <a:solidFill>
                  <a:schemeClr val="dk1"/>
                </a:solidFill>
                <a:latin typeface="Times New Roman"/>
                <a:ea typeface="Times New Roman"/>
                <a:cs typeface="Times New Roman"/>
                <a:sym typeface="Times New Roman"/>
              </a:rPr>
              <a:t>Zasada udziału obywateli w sprawowaniu wymiaru sprawiedliwości </a:t>
            </a:r>
            <a:endParaRPr sz="1900" b="1" dirty="0">
              <a:solidFill>
                <a:schemeClr val="dk1"/>
              </a:solidFill>
              <a:latin typeface="Times New Roman"/>
              <a:ea typeface="Times New Roman"/>
              <a:cs typeface="Times New Roman"/>
              <a:sym typeface="Times New Roman"/>
            </a:endParaRPr>
          </a:p>
        </p:txBody>
      </p:sp>
      <p:sp>
        <p:nvSpPr>
          <p:cNvPr id="141" name="Google Shape;141;g104e4a64d58_1_32"/>
          <p:cNvSpPr txBox="1"/>
          <p:nvPr/>
        </p:nvSpPr>
        <p:spPr>
          <a:xfrm>
            <a:off x="618756" y="5343888"/>
            <a:ext cx="11224200" cy="1140282"/>
          </a:xfrm>
          <a:prstGeom prst="rect">
            <a:avLst/>
          </a:prstGeom>
          <a:noFill/>
          <a:ln>
            <a:noFill/>
          </a:ln>
        </p:spPr>
        <p:txBody>
          <a:bodyPr spcFirstLastPara="1" wrap="square" lIns="91425" tIns="91425" rIns="91425" bIns="91425" anchor="t" anchorCtr="0">
            <a:spAutoFit/>
          </a:bodyPr>
          <a:lstStyle/>
          <a:p>
            <a:pPr marL="457200" lvl="0" indent="-349250" algn="just" rtl="0">
              <a:lnSpc>
                <a:spcPct val="115000"/>
              </a:lnSpc>
              <a:spcBef>
                <a:spcPts val="0"/>
              </a:spcBef>
              <a:spcAft>
                <a:spcPts val="0"/>
              </a:spcAft>
              <a:buClr>
                <a:schemeClr val="dk1"/>
              </a:buClr>
              <a:buSzPts val="1900"/>
              <a:buFont typeface="Times New Roman"/>
              <a:buChar char="➔"/>
            </a:pPr>
            <a:r>
              <a:rPr lang="pl-PL" sz="1800" dirty="0">
                <a:solidFill>
                  <a:schemeClr val="dk1"/>
                </a:solidFill>
                <a:latin typeface="Times New Roman"/>
                <a:ea typeface="Times New Roman"/>
                <a:cs typeface="Times New Roman"/>
                <a:sym typeface="Times New Roman"/>
              </a:rPr>
              <a:t>Wszystkie rozprawy, o ile nie została wyłączona ich jawność, są dostępne dla wszystkich zainteresowanych osób - co oznacza, że każdy pełnoletni obywatel może przyjść na dowolną rozprawę i uczestniczyć w niej w charakterze publiczności. </a:t>
            </a:r>
            <a:endParaRPr sz="1800" dirty="0">
              <a:solidFill>
                <a:schemeClr val="dk1"/>
              </a:solidFill>
              <a:latin typeface="Times New Roman"/>
              <a:ea typeface="Times New Roman"/>
              <a:cs typeface="Times New Roman"/>
              <a:sym typeface="Times New Roman"/>
            </a:endParaRPr>
          </a:p>
        </p:txBody>
      </p:sp>
      <p:sp>
        <p:nvSpPr>
          <p:cNvPr id="142" name="Google Shape;142;g104e4a64d58_1_32"/>
          <p:cNvSpPr txBox="1"/>
          <p:nvPr/>
        </p:nvSpPr>
        <p:spPr>
          <a:xfrm>
            <a:off x="1058200" y="2305992"/>
            <a:ext cx="3000000" cy="4770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pl-PL" sz="1900" b="1" dirty="0">
                <a:solidFill>
                  <a:schemeClr val="dk1"/>
                </a:solidFill>
                <a:latin typeface="Times New Roman"/>
                <a:ea typeface="Times New Roman"/>
                <a:cs typeface="Times New Roman"/>
                <a:sym typeface="Times New Roman"/>
              </a:rPr>
              <a:t>Ławnik</a:t>
            </a:r>
            <a:r>
              <a:rPr lang="pl-PL" sz="1900" dirty="0">
                <a:solidFill>
                  <a:schemeClr val="dk1"/>
                </a:solidFill>
                <a:latin typeface="Times New Roman"/>
                <a:ea typeface="Times New Roman"/>
                <a:cs typeface="Times New Roman"/>
                <a:sym typeface="Times New Roman"/>
              </a:rPr>
              <a:t> </a:t>
            </a:r>
            <a:endParaRPr sz="1900" dirty="0">
              <a:solidFill>
                <a:schemeClr val="dk1"/>
              </a:solidFill>
              <a:latin typeface="Times New Roman"/>
              <a:ea typeface="Times New Roman"/>
              <a:cs typeface="Times New Roman"/>
              <a:sym typeface="Times New Roman"/>
            </a:endParaRPr>
          </a:p>
        </p:txBody>
      </p:sp>
      <p:sp>
        <p:nvSpPr>
          <p:cNvPr id="143" name="Google Shape;143;g104e4a64d58_1_32"/>
          <p:cNvSpPr txBox="1"/>
          <p:nvPr/>
        </p:nvSpPr>
        <p:spPr>
          <a:xfrm>
            <a:off x="618756" y="2715590"/>
            <a:ext cx="11224200" cy="2414477"/>
          </a:xfrm>
          <a:prstGeom prst="rect">
            <a:avLst/>
          </a:prstGeom>
          <a:noFill/>
          <a:ln>
            <a:noFill/>
          </a:ln>
        </p:spPr>
        <p:txBody>
          <a:bodyPr spcFirstLastPara="1" wrap="square" lIns="91425" tIns="91425" rIns="91425" bIns="91425" anchor="t" anchorCtr="0">
            <a:spAutoFit/>
          </a:bodyPr>
          <a:lstStyle/>
          <a:p>
            <a:pPr marL="457200" lvl="0" indent="-349250" algn="just" rtl="0">
              <a:lnSpc>
                <a:spcPct val="115000"/>
              </a:lnSpc>
              <a:spcBef>
                <a:spcPts val="0"/>
              </a:spcBef>
              <a:spcAft>
                <a:spcPts val="0"/>
              </a:spcAft>
              <a:buClr>
                <a:schemeClr val="dk1"/>
              </a:buClr>
              <a:buSzPts val="1900"/>
              <a:buFont typeface="Times New Roman"/>
              <a:buChar char="➔"/>
            </a:pPr>
            <a:r>
              <a:rPr lang="pl-PL" sz="1800" dirty="0">
                <a:solidFill>
                  <a:schemeClr val="dk1"/>
                </a:solidFill>
                <a:latin typeface="Times New Roman"/>
                <a:ea typeface="Times New Roman"/>
                <a:cs typeface="Times New Roman"/>
                <a:sym typeface="Times New Roman"/>
              </a:rPr>
              <a:t>Przedstawiciel społeczeństwa, który bierze udział w wydawaniu wyroków przez Sąd. Ławnik występuje najczęściej właśnie w sądach najniższej instancji, np. w sprawach z zakresu prawa pracy (o ustalenie istnienia stosunku pracy, przywrócenia do pracy) lub rodzinnych (o rozwód, separację). Ławnicy zarówno do sądów rejonowych, jak i okręgowych, mogą być wybierani w głosowaniu tajnym przez rady gmin spośród kandydatów zgłoszonych m. in. przez Prezesa sądu, stowarzyszenia, zakłady pracy, co najmniej 50 obywateli. Kadencja ławnika trwa 4 lata kalendarzowe następujące po roku, w którym dokonano wyboru. Ławnik musi mieć ukończone 30 lat (poniżej 70) i co najmniej średnie wykształcenie.</a:t>
            </a:r>
            <a:endParaRPr sz="1800" dirty="0">
              <a:latin typeface="Times New Roman"/>
              <a:ea typeface="Times New Roman"/>
              <a:cs typeface="Times New Roman"/>
              <a:sym typeface="Times New Roman"/>
            </a:endParaRPr>
          </a:p>
        </p:txBody>
      </p:sp>
      <p:sp>
        <p:nvSpPr>
          <p:cNvPr id="144" name="Google Shape;144;g104e4a64d58_1_32"/>
          <p:cNvSpPr txBox="1"/>
          <p:nvPr/>
        </p:nvSpPr>
        <p:spPr>
          <a:xfrm>
            <a:off x="1058200" y="4992341"/>
            <a:ext cx="3000000" cy="4770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pl-PL" sz="1900" b="1" dirty="0">
                <a:solidFill>
                  <a:schemeClr val="dk1"/>
                </a:solidFill>
                <a:latin typeface="Times New Roman"/>
                <a:ea typeface="Times New Roman"/>
                <a:cs typeface="Times New Roman"/>
                <a:sym typeface="Times New Roman"/>
              </a:rPr>
              <a:t>Jawność</a:t>
            </a:r>
            <a:r>
              <a:rPr lang="pl-PL" sz="1900" dirty="0">
                <a:solidFill>
                  <a:schemeClr val="dk1"/>
                </a:solidFill>
                <a:latin typeface="Times New Roman"/>
                <a:ea typeface="Times New Roman"/>
                <a:cs typeface="Times New Roman"/>
                <a:sym typeface="Times New Roman"/>
              </a:rPr>
              <a:t> </a:t>
            </a:r>
            <a:r>
              <a:rPr lang="pl-PL" sz="1900" b="1" dirty="0">
                <a:solidFill>
                  <a:schemeClr val="dk1"/>
                </a:solidFill>
                <a:latin typeface="Times New Roman"/>
                <a:ea typeface="Times New Roman"/>
                <a:cs typeface="Times New Roman"/>
                <a:sym typeface="Times New Roman"/>
              </a:rPr>
              <a:t>rozprawy</a:t>
            </a:r>
            <a:endParaRPr sz="1900" dirty="0">
              <a:solidFill>
                <a:schemeClr val="dk1"/>
              </a:solidFill>
              <a:latin typeface="Times New Roman"/>
              <a:ea typeface="Times New Roman"/>
              <a:cs typeface="Times New Roman"/>
              <a:sym typeface="Times New Roman"/>
            </a:endParaRPr>
          </a:p>
        </p:txBody>
      </p:sp>
      <p:sp>
        <p:nvSpPr>
          <p:cNvPr id="3" name="Symbol zastępczy numeru slajdu 2">
            <a:extLst>
              <a:ext uri="{FF2B5EF4-FFF2-40B4-BE49-F238E27FC236}">
                <a16:creationId xmlns:a16="http://schemas.microsoft.com/office/drawing/2014/main" id="{3B9D7673-EE0D-4206-8CCE-9A1CB6DA0B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5</a:t>
            </a:fld>
            <a:endParaRPr lang="pl-P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6"/>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150" name="Google Shape;150;p6"/>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8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151" name="Google Shape;151;p6"/>
          <p:cNvSpPr txBox="1"/>
          <p:nvPr/>
        </p:nvSpPr>
        <p:spPr>
          <a:xfrm>
            <a:off x="2043404" y="5475545"/>
            <a:ext cx="10137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l-PL" sz="2000" dirty="0">
                <a:latin typeface="Times New Roman"/>
                <a:ea typeface="Times New Roman"/>
                <a:cs typeface="Times New Roman"/>
                <a:sym typeface="Times New Roman"/>
              </a:rPr>
              <a:t>Jak myślicie, jakie zasady wynikają z powyższego przepisu Konstytucji RP?</a:t>
            </a:r>
            <a:endParaRPr sz="2000" u="none" strike="noStrike" cap="none" dirty="0">
              <a:solidFill>
                <a:srgbClr val="000000"/>
              </a:solidFill>
              <a:latin typeface="Times New Roman"/>
              <a:ea typeface="Times New Roman"/>
              <a:cs typeface="Times New Roman"/>
              <a:sym typeface="Times New Roman"/>
            </a:endParaRPr>
          </a:p>
        </p:txBody>
      </p:sp>
      <p:sp>
        <p:nvSpPr>
          <p:cNvPr id="152" name="Google Shape;152;p6"/>
          <p:cNvSpPr txBox="1"/>
          <p:nvPr/>
        </p:nvSpPr>
        <p:spPr>
          <a:xfrm>
            <a:off x="1132522" y="2914767"/>
            <a:ext cx="10260300" cy="2114395"/>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000" dirty="0">
              <a:latin typeface="Times New Roman"/>
              <a:ea typeface="Times New Roman"/>
              <a:cs typeface="Times New Roman"/>
              <a:sym typeface="Times New Roman"/>
            </a:endParaRPr>
          </a:p>
          <a:p>
            <a:pPr marL="0" lvl="0" indent="0" algn="just" rtl="0">
              <a:spcBef>
                <a:spcPts val="0"/>
              </a:spcBef>
              <a:spcAft>
                <a:spcPts val="0"/>
              </a:spcAft>
              <a:buNone/>
            </a:pPr>
            <a:r>
              <a:rPr lang="pl-PL" sz="2000" b="1" dirty="0">
                <a:solidFill>
                  <a:schemeClr val="dk1"/>
                </a:solidFill>
                <a:latin typeface="Times New Roman"/>
                <a:ea typeface="Times New Roman"/>
                <a:cs typeface="Times New Roman"/>
                <a:sym typeface="Times New Roman"/>
              </a:rPr>
              <a:t>Art. 42. Konstytucji RP </a:t>
            </a:r>
            <a:endParaRPr sz="2000" b="1"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None/>
            </a:pPr>
            <a:endParaRPr sz="800" dirty="0">
              <a:latin typeface="Times New Roman"/>
              <a:ea typeface="Times New Roman"/>
              <a:cs typeface="Times New Roman"/>
              <a:sym typeface="Times New Roman"/>
            </a:endParaRPr>
          </a:p>
          <a:p>
            <a:pPr marL="0" lvl="0" indent="0" algn="just" rtl="0">
              <a:lnSpc>
                <a:spcPct val="115000"/>
              </a:lnSpc>
              <a:spcBef>
                <a:spcPts val="0"/>
              </a:spcBef>
              <a:spcAft>
                <a:spcPts val="0"/>
              </a:spcAft>
              <a:buClr>
                <a:schemeClr val="dk1"/>
              </a:buClr>
              <a:buSzPts val="1100"/>
              <a:buFont typeface="Arial"/>
              <a:buNone/>
            </a:pPr>
            <a:r>
              <a:rPr lang="pl-PL" sz="1900" dirty="0">
                <a:solidFill>
                  <a:schemeClr val="dk1"/>
                </a:solidFill>
                <a:latin typeface="Times New Roman"/>
                <a:ea typeface="Times New Roman"/>
                <a:cs typeface="Times New Roman"/>
                <a:sym typeface="Times New Roman"/>
              </a:rPr>
              <a:t>ust. 1. </a:t>
            </a:r>
            <a:r>
              <a:rPr lang="pl-PL" sz="1900" b="1" dirty="0">
                <a:solidFill>
                  <a:schemeClr val="dk1"/>
                </a:solidFill>
                <a:latin typeface="Times New Roman"/>
                <a:ea typeface="Times New Roman"/>
                <a:cs typeface="Times New Roman"/>
                <a:sym typeface="Times New Roman"/>
              </a:rPr>
              <a:t>Odpowiedzialności karnej </a:t>
            </a:r>
            <a:r>
              <a:rPr lang="pl-PL" sz="1900" dirty="0">
                <a:solidFill>
                  <a:schemeClr val="dk1"/>
                </a:solidFill>
                <a:latin typeface="Times New Roman"/>
                <a:ea typeface="Times New Roman"/>
                <a:cs typeface="Times New Roman"/>
                <a:sym typeface="Times New Roman"/>
              </a:rPr>
              <a:t>podlega ten tylko, kto dopuścił się </a:t>
            </a:r>
            <a:r>
              <a:rPr lang="pl-PL" sz="1900" b="1" dirty="0">
                <a:solidFill>
                  <a:schemeClr val="dk1"/>
                </a:solidFill>
                <a:latin typeface="Times New Roman"/>
                <a:ea typeface="Times New Roman"/>
                <a:cs typeface="Times New Roman"/>
                <a:sym typeface="Times New Roman"/>
              </a:rPr>
              <a:t>czynu zabronionego </a:t>
            </a:r>
            <a:r>
              <a:rPr lang="pl-PL" sz="1900" dirty="0">
                <a:solidFill>
                  <a:schemeClr val="dk1"/>
                </a:solidFill>
                <a:latin typeface="Times New Roman"/>
                <a:ea typeface="Times New Roman"/>
                <a:cs typeface="Times New Roman"/>
                <a:sym typeface="Times New Roman"/>
              </a:rPr>
              <a:t>pod groźbą kary </a:t>
            </a:r>
            <a:r>
              <a:rPr lang="pl-PL" sz="1900" b="1" dirty="0">
                <a:solidFill>
                  <a:schemeClr val="dk1"/>
                </a:solidFill>
                <a:latin typeface="Times New Roman"/>
                <a:ea typeface="Times New Roman"/>
                <a:cs typeface="Times New Roman"/>
                <a:sym typeface="Times New Roman"/>
              </a:rPr>
              <a:t>przez ustawę obowiązującą w czasie jego popełnienia</a:t>
            </a:r>
            <a:r>
              <a:rPr lang="pl-PL" sz="1900" dirty="0">
                <a:solidFill>
                  <a:schemeClr val="dk1"/>
                </a:solidFill>
                <a:latin typeface="Times New Roman"/>
                <a:ea typeface="Times New Roman"/>
                <a:cs typeface="Times New Roman"/>
                <a:sym typeface="Times New Roman"/>
              </a:rPr>
              <a:t>. Zasada ta nie stoi na przeszkodzie ukaraniu za czyn, który w czasie jego popełnienia stanowił przestępstwo w myśl prawa międzynarodowego.</a:t>
            </a:r>
            <a:endParaRPr sz="3200" dirty="0">
              <a:solidFill>
                <a:schemeClr val="dk1"/>
              </a:solidFill>
              <a:latin typeface="Times New Roman"/>
              <a:ea typeface="Times New Roman"/>
              <a:cs typeface="Times New Roman"/>
              <a:sym typeface="Times New Roman"/>
            </a:endParaRPr>
          </a:p>
        </p:txBody>
      </p:sp>
      <p:pic>
        <p:nvPicPr>
          <p:cNvPr id="153" name="Google Shape;153;p6"/>
          <p:cNvPicPr preferRelativeResize="0"/>
          <p:nvPr/>
        </p:nvPicPr>
        <p:blipFill rotWithShape="1">
          <a:blip r:embed="rId4">
            <a:alphaModFix/>
          </a:blip>
          <a:srcRect/>
          <a:stretch/>
        </p:blipFill>
        <p:spPr>
          <a:xfrm>
            <a:off x="951158" y="5264911"/>
            <a:ext cx="828870" cy="821468"/>
          </a:xfrm>
          <a:prstGeom prst="rect">
            <a:avLst/>
          </a:prstGeom>
          <a:noFill/>
          <a:ln>
            <a:noFill/>
          </a:ln>
        </p:spPr>
      </p:pic>
      <p:pic>
        <p:nvPicPr>
          <p:cNvPr id="154" name="Google Shape;154;p6"/>
          <p:cNvPicPr preferRelativeResize="0"/>
          <p:nvPr/>
        </p:nvPicPr>
        <p:blipFill rotWithShape="1">
          <a:blip r:embed="rId5">
            <a:alphaModFix/>
          </a:blip>
          <a:srcRect/>
          <a:stretch/>
        </p:blipFill>
        <p:spPr>
          <a:xfrm>
            <a:off x="5893872" y="2151193"/>
            <a:ext cx="737599" cy="1055649"/>
          </a:xfrm>
          <a:prstGeom prst="rect">
            <a:avLst/>
          </a:prstGeom>
          <a:noFill/>
          <a:ln>
            <a:noFill/>
          </a:ln>
        </p:spPr>
      </p:pic>
      <p:sp>
        <p:nvSpPr>
          <p:cNvPr id="155" name="Google Shape;155;p6"/>
          <p:cNvSpPr txBox="1"/>
          <p:nvPr/>
        </p:nvSpPr>
        <p:spPr>
          <a:xfrm>
            <a:off x="1859296" y="1246285"/>
            <a:ext cx="8473349" cy="738633"/>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pl-PL" sz="3600" b="1" dirty="0">
                <a:solidFill>
                  <a:schemeClr val="dk1"/>
                </a:solidFill>
                <a:latin typeface="Times New Roman"/>
                <a:cs typeface="Times New Roman"/>
                <a:sym typeface="Times New Roman"/>
              </a:rPr>
              <a:t>Ćwiczenie - praca z aktem normatywnym</a:t>
            </a:r>
            <a:endParaRPr sz="3600" b="1" dirty="0">
              <a:solidFill>
                <a:schemeClr val="dk1"/>
              </a:solidFill>
              <a:latin typeface="Times New Roman"/>
              <a:cs typeface="Times New Roman"/>
              <a:sym typeface="Times New Roman"/>
            </a:endParaRPr>
          </a:p>
        </p:txBody>
      </p:sp>
      <p:sp>
        <p:nvSpPr>
          <p:cNvPr id="4" name="Symbol zastępczy numeru slajdu 3">
            <a:extLst>
              <a:ext uri="{FF2B5EF4-FFF2-40B4-BE49-F238E27FC236}">
                <a16:creationId xmlns:a16="http://schemas.microsoft.com/office/drawing/2014/main" id="{D72603AC-B1CB-4448-ACBF-4EC65A2F79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6</a:t>
            </a:fld>
            <a:endParaRPr lang="pl-P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7"/>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161" name="Google Shape;161;p7"/>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162" name="Google Shape;162;p7"/>
          <p:cNvSpPr txBox="1"/>
          <p:nvPr/>
        </p:nvSpPr>
        <p:spPr>
          <a:xfrm>
            <a:off x="1787875" y="2099500"/>
            <a:ext cx="10019100" cy="357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sz="2000" b="1">
                <a:latin typeface="Times New Roman"/>
                <a:ea typeface="Times New Roman"/>
                <a:cs typeface="Times New Roman"/>
                <a:sym typeface="Times New Roman"/>
              </a:rPr>
              <a:t>Zasada odpowiedzialności karnej za czyn</a:t>
            </a:r>
            <a:r>
              <a:rPr lang="pl-PL" sz="2000">
                <a:latin typeface="Times New Roman"/>
                <a:ea typeface="Times New Roman"/>
                <a:cs typeface="Times New Roman"/>
                <a:sym typeface="Times New Roman"/>
              </a:rPr>
              <a:t> - przesądza, że odpowiedzialność karna nie może nastąpić bez uprzedniego czynu sprawcy, tj. czyn jest niezbędną przesłanką odpowiedzialności.</a:t>
            </a:r>
            <a:endParaRPr sz="2000">
              <a:latin typeface="Times New Roman"/>
              <a:ea typeface="Times New Roman"/>
              <a:cs typeface="Times New Roman"/>
              <a:sym typeface="Times New Roman"/>
            </a:endParaRPr>
          </a:p>
          <a:p>
            <a:pPr marL="0" lvl="0" indent="0" algn="l" rtl="0">
              <a:spcBef>
                <a:spcPts val="0"/>
              </a:spcBef>
              <a:spcAft>
                <a:spcPts val="0"/>
              </a:spcAft>
              <a:buNone/>
            </a:pPr>
            <a:r>
              <a:rPr lang="pl-PL" sz="2000">
                <a:latin typeface="Times New Roman"/>
                <a:ea typeface="Times New Roman"/>
                <a:cs typeface="Times New Roman"/>
                <a:sym typeface="Times New Roman"/>
              </a:rPr>
              <a:t>Nie mogą być podstawą odpowiedzialności karnej myśli, poglądy, zamiary człowieka, jego właściwości fizyczne lub psychiczne.</a:t>
            </a:r>
            <a:endParaRPr sz="2000">
              <a:latin typeface="Times New Roman"/>
              <a:ea typeface="Times New Roman"/>
              <a:cs typeface="Times New Roman"/>
              <a:sym typeface="Times New Roman"/>
            </a:endParaRPr>
          </a:p>
          <a:p>
            <a:pPr marL="0" lvl="0" indent="0" algn="l" rtl="0">
              <a:spcBef>
                <a:spcPts val="0"/>
              </a:spcBef>
              <a:spcAft>
                <a:spcPts val="0"/>
              </a:spcAft>
              <a:buNone/>
            </a:pPr>
            <a:endParaRPr sz="2000">
              <a:latin typeface="Times New Roman"/>
              <a:ea typeface="Times New Roman"/>
              <a:cs typeface="Times New Roman"/>
              <a:sym typeface="Times New Roman"/>
            </a:endParaRPr>
          </a:p>
          <a:p>
            <a:pPr marL="0" lvl="0" indent="0" algn="l" rtl="0">
              <a:spcBef>
                <a:spcPts val="0"/>
              </a:spcBef>
              <a:spcAft>
                <a:spcPts val="0"/>
              </a:spcAft>
              <a:buNone/>
            </a:pPr>
            <a:r>
              <a:rPr lang="pl-PL" sz="2000" b="1">
                <a:latin typeface="Times New Roman"/>
                <a:ea typeface="Times New Roman"/>
                <a:cs typeface="Times New Roman"/>
                <a:sym typeface="Times New Roman"/>
              </a:rPr>
              <a:t>Zasada nullum crimen sine lege</a:t>
            </a:r>
            <a:r>
              <a:rPr lang="pl-PL" sz="2000">
                <a:latin typeface="Times New Roman"/>
                <a:ea typeface="Times New Roman"/>
                <a:cs typeface="Times New Roman"/>
                <a:sym typeface="Times New Roman"/>
              </a:rPr>
              <a:t> - ,,nie ma przestępstwa bez ustawy”, przestępstwem nie może być czyn, który nie był zabroniony prawnie w momencie jego popełnienia.</a:t>
            </a:r>
            <a:endParaRPr sz="2000">
              <a:latin typeface="Times New Roman"/>
              <a:ea typeface="Times New Roman"/>
              <a:cs typeface="Times New Roman"/>
              <a:sym typeface="Times New Roman"/>
            </a:endParaRPr>
          </a:p>
          <a:p>
            <a:pPr marL="0" lvl="0" indent="0" algn="l" rtl="0">
              <a:spcBef>
                <a:spcPts val="0"/>
              </a:spcBef>
              <a:spcAft>
                <a:spcPts val="0"/>
              </a:spcAft>
              <a:buNone/>
            </a:pPr>
            <a:endParaRPr sz="2000">
              <a:latin typeface="Times New Roman"/>
              <a:ea typeface="Times New Roman"/>
              <a:cs typeface="Times New Roman"/>
              <a:sym typeface="Times New Roman"/>
            </a:endParaRPr>
          </a:p>
          <a:p>
            <a:pPr marL="0" lvl="0" indent="0" algn="l" rtl="0">
              <a:spcBef>
                <a:spcPts val="0"/>
              </a:spcBef>
              <a:spcAft>
                <a:spcPts val="0"/>
              </a:spcAft>
              <a:buNone/>
            </a:pPr>
            <a:r>
              <a:rPr lang="pl-PL" sz="2000" b="1">
                <a:latin typeface="Times New Roman"/>
                <a:ea typeface="Times New Roman"/>
                <a:cs typeface="Times New Roman"/>
                <a:sym typeface="Times New Roman"/>
              </a:rPr>
              <a:t>Zasada lex retro non agit (zakaz retroaktywności prawa)</a:t>
            </a:r>
            <a:r>
              <a:rPr lang="pl-PL" sz="2000">
                <a:latin typeface="Times New Roman"/>
                <a:ea typeface="Times New Roman"/>
                <a:cs typeface="Times New Roman"/>
                <a:sym typeface="Times New Roman"/>
              </a:rPr>
              <a:t> - zgodnie z tą zasadą, prawo nie może działać wstecz. Czyn tylko wtedy może stanowić czyn karalny, gdy był zabroniony pod groźbą kary przez ustawę obowiązującą w czasie jego popełnienia. </a:t>
            </a:r>
            <a:endParaRPr sz="2000">
              <a:latin typeface="Times New Roman"/>
              <a:ea typeface="Times New Roman"/>
              <a:cs typeface="Times New Roman"/>
              <a:sym typeface="Times New Roman"/>
            </a:endParaRPr>
          </a:p>
        </p:txBody>
      </p:sp>
      <p:pic>
        <p:nvPicPr>
          <p:cNvPr id="163" name="Google Shape;163;p7"/>
          <p:cNvPicPr preferRelativeResize="0"/>
          <p:nvPr/>
        </p:nvPicPr>
        <p:blipFill rotWithShape="1">
          <a:blip r:embed="rId4">
            <a:alphaModFix/>
          </a:blip>
          <a:srcRect/>
          <a:stretch/>
        </p:blipFill>
        <p:spPr>
          <a:xfrm>
            <a:off x="945052" y="2099500"/>
            <a:ext cx="539773" cy="586375"/>
          </a:xfrm>
          <a:prstGeom prst="rect">
            <a:avLst/>
          </a:prstGeom>
          <a:noFill/>
          <a:ln>
            <a:noFill/>
          </a:ln>
        </p:spPr>
      </p:pic>
      <p:pic>
        <p:nvPicPr>
          <p:cNvPr id="164" name="Google Shape;164;p7"/>
          <p:cNvPicPr preferRelativeResize="0"/>
          <p:nvPr/>
        </p:nvPicPr>
        <p:blipFill rotWithShape="1">
          <a:blip r:embed="rId4">
            <a:alphaModFix/>
          </a:blip>
          <a:srcRect/>
          <a:stretch/>
        </p:blipFill>
        <p:spPr>
          <a:xfrm>
            <a:off x="945050" y="3544872"/>
            <a:ext cx="539776" cy="586378"/>
          </a:xfrm>
          <a:prstGeom prst="rect">
            <a:avLst/>
          </a:prstGeom>
          <a:noFill/>
          <a:ln>
            <a:noFill/>
          </a:ln>
        </p:spPr>
      </p:pic>
      <p:pic>
        <p:nvPicPr>
          <p:cNvPr id="165" name="Google Shape;165;p7"/>
          <p:cNvPicPr preferRelativeResize="0"/>
          <p:nvPr/>
        </p:nvPicPr>
        <p:blipFill rotWithShape="1">
          <a:blip r:embed="rId4">
            <a:alphaModFix/>
          </a:blip>
          <a:srcRect/>
          <a:stretch/>
        </p:blipFill>
        <p:spPr>
          <a:xfrm>
            <a:off x="945049" y="4574197"/>
            <a:ext cx="539776" cy="586378"/>
          </a:xfrm>
          <a:prstGeom prst="rect">
            <a:avLst/>
          </a:prstGeom>
          <a:noFill/>
          <a:ln>
            <a:noFill/>
          </a:ln>
        </p:spPr>
      </p:pic>
      <p:sp>
        <p:nvSpPr>
          <p:cNvPr id="4" name="Symbol zastępczy numeru slajdu 3">
            <a:extLst>
              <a:ext uri="{FF2B5EF4-FFF2-40B4-BE49-F238E27FC236}">
                <a16:creationId xmlns:a16="http://schemas.microsoft.com/office/drawing/2014/main" id="{00ECE176-EB38-4FEE-9BF9-57C24BBAFD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7</a:t>
            </a:fld>
            <a:endParaRPr lang="pl-P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104e4a64d58_1_57"/>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171" name="Google Shape;171;g104e4a64d58_1_57"/>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pic>
        <p:nvPicPr>
          <p:cNvPr id="173" name="Google Shape;173;g104e4a64d58_1_57"/>
          <p:cNvPicPr preferRelativeResize="0"/>
          <p:nvPr/>
        </p:nvPicPr>
        <p:blipFill rotWithShape="1">
          <a:blip r:embed="rId4">
            <a:alphaModFix/>
          </a:blip>
          <a:srcRect/>
          <a:stretch/>
        </p:blipFill>
        <p:spPr>
          <a:xfrm>
            <a:off x="709528" y="4679093"/>
            <a:ext cx="732450" cy="821468"/>
          </a:xfrm>
          <a:prstGeom prst="rect">
            <a:avLst/>
          </a:prstGeom>
          <a:noFill/>
          <a:ln>
            <a:noFill/>
          </a:ln>
        </p:spPr>
      </p:pic>
      <p:sp>
        <p:nvSpPr>
          <p:cNvPr id="174" name="Google Shape;174;g104e4a64d58_1_57"/>
          <p:cNvSpPr txBox="1">
            <a:spLocks noGrp="1"/>
          </p:cNvSpPr>
          <p:nvPr>
            <p:ph type="body" idx="1"/>
          </p:nvPr>
        </p:nvSpPr>
        <p:spPr>
          <a:xfrm>
            <a:off x="898187" y="2128207"/>
            <a:ext cx="10515600" cy="3933033"/>
          </a:xfrm>
          <a:prstGeom prst="rect">
            <a:avLst/>
          </a:prstGeom>
        </p:spPr>
        <p:txBody>
          <a:bodyPr spcFirstLastPara="1" wrap="square" lIns="91425" tIns="45700" rIns="91425" bIns="45700" anchor="t" anchorCtr="0">
            <a:normAutofit/>
          </a:bodyPr>
          <a:lstStyle/>
          <a:p>
            <a:pPr marL="914400" lvl="0" indent="0" algn="just" rtl="0">
              <a:lnSpc>
                <a:spcPct val="115000"/>
              </a:lnSpc>
              <a:spcBef>
                <a:spcPts val="0"/>
              </a:spcBef>
              <a:spcAft>
                <a:spcPts val="0"/>
              </a:spcAft>
              <a:buNone/>
            </a:pPr>
            <a:endParaRPr sz="1900" dirty="0">
              <a:latin typeface="Times New Roman"/>
              <a:ea typeface="Times New Roman"/>
              <a:cs typeface="Times New Roman"/>
              <a:sym typeface="Times New Roman"/>
            </a:endParaRPr>
          </a:p>
          <a:p>
            <a:pPr marL="914400" lvl="0" indent="0" algn="just">
              <a:lnSpc>
                <a:spcPct val="115000"/>
              </a:lnSpc>
              <a:spcBef>
                <a:spcPts val="0"/>
              </a:spcBef>
              <a:buNone/>
            </a:pPr>
            <a:r>
              <a:rPr lang="pl-PL" sz="1900" dirty="0">
                <a:latin typeface="Times New Roman"/>
                <a:ea typeface="Times New Roman"/>
                <a:cs typeface="Times New Roman"/>
                <a:sym typeface="Times New Roman"/>
              </a:rPr>
              <a:t>W lipcu 2010 roku, Józef N. dopuszczał się uporczywego nękania wobec swojego brata Andrzeja N., przychodząc pod jego dom, wzbudzając w nim uzasadnione okolicznościami poczucie zagrożenia. W 2011 roku w polskim kodeksie karnym pojawia się nowe przestępstwo - stalking, zagrożone karą pozbawienia wolności do lat 3. </a:t>
            </a:r>
          </a:p>
          <a:p>
            <a:pPr marL="914400" lvl="0" indent="0" algn="just">
              <a:lnSpc>
                <a:spcPct val="115000"/>
              </a:lnSpc>
              <a:spcBef>
                <a:spcPts val="0"/>
              </a:spcBef>
              <a:buNone/>
            </a:pPr>
            <a:endParaRPr lang="pl-PL" sz="1900" dirty="0">
              <a:latin typeface="Times New Roman"/>
              <a:ea typeface="Times New Roman"/>
              <a:cs typeface="Times New Roman"/>
              <a:sym typeface="Times New Roman"/>
            </a:endParaRPr>
          </a:p>
          <a:p>
            <a:pPr marL="914400" lvl="0" indent="0" algn="just">
              <a:lnSpc>
                <a:spcPct val="115000"/>
              </a:lnSpc>
              <a:spcBef>
                <a:spcPts val="0"/>
              </a:spcBef>
              <a:buNone/>
            </a:pPr>
            <a:endParaRPr lang="pl-PL" sz="1900" dirty="0">
              <a:latin typeface="Times New Roman"/>
              <a:ea typeface="Times New Roman"/>
              <a:cs typeface="Times New Roman"/>
              <a:sym typeface="Times New Roman"/>
            </a:endParaRPr>
          </a:p>
          <a:p>
            <a:pPr marL="914400" lvl="0" indent="0" algn="just">
              <a:lnSpc>
                <a:spcPct val="115000"/>
              </a:lnSpc>
              <a:spcBef>
                <a:spcPts val="0"/>
              </a:spcBef>
              <a:buNone/>
            </a:pPr>
            <a:endParaRPr lang="pl-PL" sz="1900" dirty="0">
              <a:latin typeface="Times New Roman"/>
              <a:ea typeface="Times New Roman"/>
              <a:cs typeface="Times New Roman"/>
              <a:sym typeface="Times New Roman"/>
            </a:endParaRPr>
          </a:p>
          <a:p>
            <a:pPr marL="914400" lvl="0" indent="0" algn="just">
              <a:lnSpc>
                <a:spcPct val="115000"/>
              </a:lnSpc>
              <a:spcBef>
                <a:spcPts val="0"/>
              </a:spcBef>
              <a:buNone/>
            </a:pPr>
            <a:r>
              <a:rPr lang="pl-PL" sz="1900" dirty="0">
                <a:latin typeface="Times New Roman"/>
                <a:ea typeface="Times New Roman"/>
                <a:cs typeface="Times New Roman"/>
                <a:sym typeface="Times New Roman"/>
              </a:rPr>
              <a:t>Czy Józef N. popełnił przestępstwo?  </a:t>
            </a:r>
            <a:endParaRPr sz="1900" dirty="0">
              <a:latin typeface="Times New Roman"/>
              <a:ea typeface="Times New Roman"/>
              <a:cs typeface="Times New Roman"/>
              <a:sym typeface="Times New Roman"/>
            </a:endParaRPr>
          </a:p>
        </p:txBody>
      </p:sp>
      <p:pic>
        <p:nvPicPr>
          <p:cNvPr id="175" name="Google Shape;175;g104e4a64d58_1_57"/>
          <p:cNvPicPr preferRelativeResize="0"/>
          <p:nvPr/>
        </p:nvPicPr>
        <p:blipFill rotWithShape="1">
          <a:blip r:embed="rId5">
            <a:alphaModFix/>
          </a:blip>
          <a:srcRect t="-9840" b="9840"/>
          <a:stretch/>
        </p:blipFill>
        <p:spPr>
          <a:xfrm>
            <a:off x="745197" y="2514098"/>
            <a:ext cx="732449" cy="1048276"/>
          </a:xfrm>
          <a:prstGeom prst="rect">
            <a:avLst/>
          </a:prstGeom>
          <a:noFill/>
          <a:ln>
            <a:noFill/>
          </a:ln>
          <a:effectLst>
            <a:reflection endPos="30000" dist="38100" dir="5400000" fadeDir="5400012" sy="-100000" algn="bl" rotWithShape="0"/>
          </a:effectLst>
        </p:spPr>
      </p:pic>
      <p:sp>
        <p:nvSpPr>
          <p:cNvPr id="176" name="Google Shape;176;g104e4a64d58_1_57"/>
          <p:cNvSpPr txBox="1"/>
          <p:nvPr/>
        </p:nvSpPr>
        <p:spPr>
          <a:xfrm>
            <a:off x="1791668" y="1698698"/>
            <a:ext cx="3000000" cy="4926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just" rtl="0">
              <a:spcBef>
                <a:spcPts val="0"/>
              </a:spcBef>
              <a:spcAft>
                <a:spcPts val="0"/>
              </a:spcAft>
              <a:buNone/>
            </a:pPr>
            <a:r>
              <a:rPr lang="pl-PL" sz="2000" b="1" dirty="0">
                <a:solidFill>
                  <a:schemeClr val="dk1"/>
                </a:solidFill>
                <a:latin typeface="Times New Roman"/>
                <a:ea typeface="Times New Roman"/>
                <a:cs typeface="Times New Roman"/>
                <a:sym typeface="Times New Roman"/>
              </a:rPr>
              <a:t>[Oceń przykład]</a:t>
            </a:r>
            <a:r>
              <a:rPr lang="pl-PL" sz="2000" dirty="0">
                <a:solidFill>
                  <a:schemeClr val="dk1"/>
                </a:solidFill>
                <a:latin typeface="Times New Roman"/>
                <a:ea typeface="Times New Roman"/>
                <a:cs typeface="Times New Roman"/>
                <a:sym typeface="Times New Roman"/>
              </a:rPr>
              <a:t> </a:t>
            </a:r>
            <a:endParaRPr sz="2000" dirty="0">
              <a:solidFill>
                <a:schemeClr val="dk1"/>
              </a:solidFill>
              <a:latin typeface="Times New Roman"/>
              <a:ea typeface="Times New Roman"/>
              <a:cs typeface="Times New Roman"/>
              <a:sym typeface="Times New Roman"/>
            </a:endParaRPr>
          </a:p>
        </p:txBody>
      </p:sp>
      <p:sp>
        <p:nvSpPr>
          <p:cNvPr id="3" name="Symbol zastępczy numeru slajdu 2">
            <a:extLst>
              <a:ext uri="{FF2B5EF4-FFF2-40B4-BE49-F238E27FC236}">
                <a16:creationId xmlns:a16="http://schemas.microsoft.com/office/drawing/2014/main" id="{23F41AB0-0FDA-4DF8-BF4B-0FD81E0574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8</a:t>
            </a:fld>
            <a:endParaRPr lang="pl-P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gcfa0722305_3_4"/>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182" name="Google Shape;182;gcfa0722305_3_4"/>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183" name="Google Shape;183;gcfa0722305_3_4"/>
          <p:cNvSpPr txBox="1"/>
          <p:nvPr/>
        </p:nvSpPr>
        <p:spPr>
          <a:xfrm>
            <a:off x="1071575" y="1198623"/>
            <a:ext cx="10260300" cy="252912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000" dirty="0">
              <a:latin typeface="Times New Roman"/>
              <a:ea typeface="Times New Roman"/>
              <a:cs typeface="Times New Roman"/>
              <a:sym typeface="Times New Roman"/>
            </a:endParaRPr>
          </a:p>
          <a:p>
            <a:pPr marL="0" lvl="0" indent="0" algn="just" rtl="0">
              <a:spcBef>
                <a:spcPts val="0"/>
              </a:spcBef>
              <a:spcAft>
                <a:spcPts val="0"/>
              </a:spcAft>
              <a:buNone/>
            </a:pPr>
            <a:r>
              <a:rPr lang="pl-PL" sz="2000" b="1" dirty="0">
                <a:solidFill>
                  <a:schemeClr val="dk1"/>
                </a:solidFill>
                <a:latin typeface="Times New Roman"/>
                <a:ea typeface="Times New Roman"/>
                <a:cs typeface="Times New Roman"/>
                <a:sym typeface="Times New Roman"/>
              </a:rPr>
              <a:t>Art. 42. Konstytucji RP </a:t>
            </a:r>
            <a:endParaRPr sz="2000" b="1"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None/>
            </a:pPr>
            <a:endParaRPr sz="2000" b="1" dirty="0">
              <a:latin typeface="Times New Roman"/>
              <a:ea typeface="Times New Roman"/>
              <a:cs typeface="Times New Roman"/>
              <a:sym typeface="Times New Roman"/>
            </a:endParaRPr>
          </a:p>
          <a:p>
            <a:pPr marL="0" lvl="0" indent="0" algn="just" rtl="0">
              <a:lnSpc>
                <a:spcPct val="115000"/>
              </a:lnSpc>
              <a:spcBef>
                <a:spcPts val="0"/>
              </a:spcBef>
              <a:spcAft>
                <a:spcPts val="0"/>
              </a:spcAft>
              <a:buClr>
                <a:schemeClr val="dk1"/>
              </a:buClr>
              <a:buSzPts val="1100"/>
              <a:buFont typeface="Arial"/>
              <a:buNone/>
            </a:pPr>
            <a:r>
              <a:rPr lang="pl-PL" sz="1900" dirty="0">
                <a:solidFill>
                  <a:schemeClr val="dk1"/>
                </a:solidFill>
                <a:latin typeface="Times New Roman"/>
                <a:ea typeface="Times New Roman"/>
                <a:cs typeface="Times New Roman"/>
                <a:sym typeface="Times New Roman"/>
              </a:rPr>
              <a:t>ust. 2 ,,Każdy, przeciw komu prowadzone jest postępowanie karne, ma prawo do obrony we wszystkich stadiach postępowania. Może on w szczególności </a:t>
            </a:r>
            <a:r>
              <a:rPr lang="pl-PL" sz="1900" b="1" dirty="0">
                <a:solidFill>
                  <a:schemeClr val="dk1"/>
                </a:solidFill>
                <a:latin typeface="Times New Roman"/>
                <a:ea typeface="Times New Roman"/>
                <a:cs typeface="Times New Roman"/>
                <a:sym typeface="Times New Roman"/>
              </a:rPr>
              <a:t>wybrać obrońcę</a:t>
            </a:r>
            <a:r>
              <a:rPr lang="pl-PL" sz="1900" dirty="0">
                <a:solidFill>
                  <a:schemeClr val="dk1"/>
                </a:solidFill>
                <a:latin typeface="Times New Roman"/>
                <a:ea typeface="Times New Roman"/>
                <a:cs typeface="Times New Roman"/>
                <a:sym typeface="Times New Roman"/>
              </a:rPr>
              <a:t> lub na zasadach określonych           w ustawie korzystać z </a:t>
            </a:r>
            <a:r>
              <a:rPr lang="pl-PL" sz="1900" b="1" dirty="0">
                <a:solidFill>
                  <a:schemeClr val="dk1"/>
                </a:solidFill>
                <a:latin typeface="Times New Roman"/>
                <a:ea typeface="Times New Roman"/>
                <a:cs typeface="Times New Roman"/>
                <a:sym typeface="Times New Roman"/>
              </a:rPr>
              <a:t>obrońcy z urzędu</a:t>
            </a:r>
            <a:r>
              <a:rPr lang="pl-PL" sz="1900" dirty="0">
                <a:solidFill>
                  <a:schemeClr val="dk1"/>
                </a:solidFill>
                <a:latin typeface="Times New Roman"/>
                <a:ea typeface="Times New Roman"/>
                <a:cs typeface="Times New Roman"/>
                <a:sym typeface="Times New Roman"/>
              </a:rPr>
              <a:t>.”</a:t>
            </a:r>
            <a:endParaRPr sz="1900" dirty="0">
              <a:solidFill>
                <a:schemeClr val="dk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3200" dirty="0">
              <a:solidFill>
                <a:schemeClr val="dk1"/>
              </a:solidFill>
              <a:latin typeface="Times New Roman"/>
              <a:ea typeface="Times New Roman"/>
              <a:cs typeface="Times New Roman"/>
              <a:sym typeface="Times New Roman"/>
            </a:endParaRPr>
          </a:p>
        </p:txBody>
      </p:sp>
      <p:pic>
        <p:nvPicPr>
          <p:cNvPr id="184" name="Google Shape;184;gcfa0722305_3_4"/>
          <p:cNvPicPr preferRelativeResize="0"/>
          <p:nvPr/>
        </p:nvPicPr>
        <p:blipFill rotWithShape="1">
          <a:blip r:embed="rId4">
            <a:alphaModFix/>
          </a:blip>
          <a:srcRect/>
          <a:stretch/>
        </p:blipFill>
        <p:spPr>
          <a:xfrm>
            <a:off x="914508" y="3887160"/>
            <a:ext cx="693200" cy="992101"/>
          </a:xfrm>
          <a:prstGeom prst="rect">
            <a:avLst/>
          </a:prstGeom>
          <a:noFill/>
          <a:ln>
            <a:noFill/>
          </a:ln>
          <a:effectLst>
            <a:reflection endPos="30000" dist="38100" dir="5400000" fadeDir="5400012" sy="-100000" algn="bl" rotWithShape="0"/>
          </a:effectLst>
        </p:spPr>
      </p:pic>
      <p:sp>
        <p:nvSpPr>
          <p:cNvPr id="185" name="Google Shape;185;gcfa0722305_3_4"/>
          <p:cNvSpPr txBox="1"/>
          <p:nvPr/>
        </p:nvSpPr>
        <p:spPr>
          <a:xfrm>
            <a:off x="1071575" y="3302899"/>
            <a:ext cx="10702500" cy="2538357"/>
          </a:xfrm>
          <a:prstGeom prst="rect">
            <a:avLst/>
          </a:prstGeom>
          <a:noFill/>
          <a:ln>
            <a:noFill/>
          </a:ln>
        </p:spPr>
        <p:txBody>
          <a:bodyPr spcFirstLastPara="1" wrap="square" lIns="91425" tIns="91425" rIns="91425" bIns="91425" anchor="t" anchorCtr="0">
            <a:spAutoFit/>
          </a:bodyPr>
          <a:lstStyle/>
          <a:p>
            <a:pPr marL="914400" lvl="0" indent="0" algn="just" rtl="0">
              <a:lnSpc>
                <a:spcPct val="115000"/>
              </a:lnSpc>
              <a:spcBef>
                <a:spcPts val="0"/>
              </a:spcBef>
              <a:spcAft>
                <a:spcPts val="0"/>
              </a:spcAft>
              <a:buClr>
                <a:schemeClr val="dk1"/>
              </a:buClr>
              <a:buSzPts val="1100"/>
              <a:buFont typeface="Arial"/>
              <a:buNone/>
            </a:pPr>
            <a:endParaRPr sz="1900" dirty="0">
              <a:solidFill>
                <a:schemeClr val="dk1"/>
              </a:solidFill>
              <a:latin typeface="Times New Roman"/>
              <a:ea typeface="Times New Roman"/>
              <a:cs typeface="Times New Roman"/>
              <a:sym typeface="Times New Roman"/>
            </a:endParaRPr>
          </a:p>
          <a:p>
            <a:pPr marL="914400" lvl="0" indent="0" algn="just" rtl="0">
              <a:lnSpc>
                <a:spcPct val="115000"/>
              </a:lnSpc>
              <a:spcBef>
                <a:spcPts val="0"/>
              </a:spcBef>
              <a:spcAft>
                <a:spcPts val="0"/>
              </a:spcAft>
              <a:buClr>
                <a:schemeClr val="dk1"/>
              </a:buClr>
              <a:buSzPts val="1100"/>
              <a:buFont typeface="Arial"/>
              <a:buNone/>
            </a:pPr>
            <a:r>
              <a:rPr lang="pl-PL" sz="1900" dirty="0">
                <a:solidFill>
                  <a:schemeClr val="dk1"/>
                </a:solidFill>
                <a:latin typeface="Times New Roman"/>
                <a:ea typeface="Times New Roman"/>
                <a:cs typeface="Times New Roman"/>
                <a:sym typeface="Times New Roman"/>
              </a:rPr>
              <a:t>Jacek O. został oskarżony o kradzież komputera ze sklepu elektronicznego. Ze względu na jego niskie dochody i niedostatek rodziny niestety nie jest on jednak w stanie skorzystać z usług adwokata by się bronić. W tym przypadku sąd dokona oceny, czy oskarżony w należyty sposób wykazał, że nie jest w stanie ponieść kosztów obrony bez uszczerbku dla niezbędnego utrzymania siebie i rodziny oraz może wyznaczyć mu obrońcę z urzędu.  </a:t>
            </a:r>
            <a:endParaRPr sz="19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900" dirty="0">
              <a:latin typeface="Times New Roman"/>
              <a:ea typeface="Times New Roman"/>
              <a:cs typeface="Times New Roman"/>
              <a:sym typeface="Times New Roman"/>
            </a:endParaRPr>
          </a:p>
        </p:txBody>
      </p:sp>
      <p:pic>
        <p:nvPicPr>
          <p:cNvPr id="186" name="Google Shape;186;gcfa0722305_3_4"/>
          <p:cNvPicPr preferRelativeResize="0"/>
          <p:nvPr/>
        </p:nvPicPr>
        <p:blipFill rotWithShape="1">
          <a:blip r:embed="rId5">
            <a:alphaModFix/>
          </a:blip>
          <a:srcRect/>
          <a:stretch/>
        </p:blipFill>
        <p:spPr>
          <a:xfrm>
            <a:off x="886287" y="5422196"/>
            <a:ext cx="758399" cy="751606"/>
          </a:xfrm>
          <a:prstGeom prst="rect">
            <a:avLst/>
          </a:prstGeom>
          <a:noFill/>
          <a:ln>
            <a:noFill/>
          </a:ln>
        </p:spPr>
      </p:pic>
      <p:sp>
        <p:nvSpPr>
          <p:cNvPr id="187" name="Google Shape;187;gcfa0722305_3_4"/>
          <p:cNvSpPr txBox="1"/>
          <p:nvPr/>
        </p:nvSpPr>
        <p:spPr>
          <a:xfrm>
            <a:off x="1509163" y="5542158"/>
            <a:ext cx="10450200" cy="4770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pl-PL" sz="1900" dirty="0">
                <a:solidFill>
                  <a:schemeClr val="dk1"/>
                </a:solidFill>
                <a:latin typeface="Times New Roman"/>
                <a:ea typeface="Times New Roman"/>
                <a:cs typeface="Times New Roman"/>
                <a:sym typeface="Times New Roman"/>
              </a:rPr>
              <a:t>Kto może być obrońcą w sądzie? Z jakimi zawodami kojarzy Wam się to słowo?</a:t>
            </a:r>
            <a:endParaRPr sz="1900" dirty="0">
              <a:latin typeface="Times New Roman"/>
              <a:ea typeface="Times New Roman"/>
              <a:cs typeface="Times New Roman"/>
              <a:sym typeface="Times New Roman"/>
            </a:endParaRPr>
          </a:p>
        </p:txBody>
      </p:sp>
      <p:sp>
        <p:nvSpPr>
          <p:cNvPr id="188" name="Google Shape;188;gcfa0722305_3_4"/>
          <p:cNvSpPr txBox="1"/>
          <p:nvPr/>
        </p:nvSpPr>
        <p:spPr>
          <a:xfrm>
            <a:off x="1071575" y="3147242"/>
            <a:ext cx="3000000" cy="4926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pl-PL" sz="2000" b="1" dirty="0">
                <a:solidFill>
                  <a:schemeClr val="dk1"/>
                </a:solidFill>
                <a:latin typeface="Times New Roman"/>
                <a:ea typeface="Times New Roman"/>
                <a:cs typeface="Times New Roman"/>
                <a:sym typeface="Times New Roman"/>
              </a:rPr>
              <a:t>Przykład:</a:t>
            </a:r>
            <a:endParaRPr sz="2000" b="1" dirty="0">
              <a:solidFill>
                <a:schemeClr val="dk1"/>
              </a:solidFill>
              <a:latin typeface="Times New Roman"/>
              <a:ea typeface="Times New Roman"/>
              <a:cs typeface="Times New Roman"/>
              <a:sym typeface="Times New Roman"/>
            </a:endParaRPr>
          </a:p>
        </p:txBody>
      </p:sp>
      <p:sp>
        <p:nvSpPr>
          <p:cNvPr id="4" name="Symbol zastępczy numeru slajdu 3">
            <a:extLst>
              <a:ext uri="{FF2B5EF4-FFF2-40B4-BE49-F238E27FC236}">
                <a16:creationId xmlns:a16="http://schemas.microsoft.com/office/drawing/2014/main" id="{CF9523A6-EEC0-4031-ACDB-41DE16291E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9</a:t>
            </a:fld>
            <a:endParaRPr lang="pl-PL"/>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2913</Words>
  <Application>Microsoft Office PowerPoint</Application>
  <PresentationFormat>Panoramiczny</PresentationFormat>
  <Paragraphs>192</Paragraphs>
  <Slides>22</Slides>
  <Notes>22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22</vt:i4>
      </vt:variant>
    </vt:vector>
  </HeadingPairs>
  <TitlesOfParts>
    <vt:vector size="27" baseType="lpstr">
      <vt:lpstr>Calibri</vt:lpstr>
      <vt:lpstr>Book Antiqua</vt:lpstr>
      <vt:lpstr>Arial</vt:lpstr>
      <vt:lpstr>Times New Roman</vt:lpstr>
      <vt:lpstr>Office Theme</vt:lpstr>
      <vt:lpstr>Moja pierwsza wizyta w sądzie</vt:lpstr>
      <vt:lpstr>Rola sądownictwa w państwie</vt:lpstr>
      <vt:lpstr>Zasady funkcjonowania sądów w Polsce</vt:lpstr>
      <vt:lpstr>Prezentacja programu PowerPoint</vt:lpstr>
      <vt:lpstr>Obywatele mają możliwość “czynnego” uczestnictwa w procesie poprzez zgłoszenie się do pełnienia funkcji ławnika.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Moja pierwsza wizyta w sądzie</dc:title>
  <dc:creator>Wiktor Szydlik</dc:creator>
  <cp:lastModifiedBy>admin</cp:lastModifiedBy>
  <cp:revision>5</cp:revision>
  <cp:lastPrinted>2022-04-13T10:13:23Z</cp:lastPrinted>
  <dcterms:created xsi:type="dcterms:W3CDTF">2020-07-15T09:09:33Z</dcterms:created>
  <dcterms:modified xsi:type="dcterms:W3CDTF">2022-05-05T09:38:37Z</dcterms:modified>
</cp:coreProperties>
</file>