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7" r:id="rId7"/>
    <p:sldId id="279" r:id="rId8"/>
    <p:sldId id="273" r:id="rId9"/>
    <p:sldId id="272" r:id="rId10"/>
    <p:sldId id="280" r:id="rId11"/>
    <p:sldId id="281" r:id="rId12"/>
    <p:sldId id="259" r:id="rId13"/>
    <p:sldId id="262" r:id="rId14"/>
    <p:sldId id="270" r:id="rId15"/>
    <p:sldId id="283" r:id="rId16"/>
    <p:sldId id="282" r:id="rId17"/>
    <p:sldId id="285" r:id="rId18"/>
    <p:sldId id="292" r:id="rId19"/>
    <p:sldId id="293" r:id="rId20"/>
    <p:sldId id="288" r:id="rId21"/>
    <p:sldId id="294" r:id="rId22"/>
    <p:sldId id="265" r:id="rId23"/>
    <p:sldId id="298" r:id="rId24"/>
    <p:sldId id="278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949"/>
    <a:srgbClr val="00FFFF"/>
    <a:srgbClr val="00CCFF"/>
    <a:srgbClr val="B31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F94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hyperlink" Target="https://www.youtube.com/watch?v=PpZnVJFNBO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6zUMCKmtCE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MyjVFF7mVY" TargetMode="External"/><Relationship Id="rId3" Type="http://schemas.openxmlformats.org/officeDocument/2006/relationships/hyperlink" Target="https://www.youtube.com/watch?v=p-oeMBKhWQg" TargetMode="External"/><Relationship Id="rId7" Type="http://schemas.openxmlformats.org/officeDocument/2006/relationships/hyperlink" Target="https://www.youtube.com/watch?v=sT2SSxT90-g&amp;t=70s" TargetMode="External"/><Relationship Id="rId2" Type="http://schemas.openxmlformats.org/officeDocument/2006/relationships/hyperlink" Target="https://www.youtube.com/watch?v=_wH7kKjEQDQ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2xdtx1zvY3s" TargetMode="External"/><Relationship Id="rId5" Type="http://schemas.openxmlformats.org/officeDocument/2006/relationships/hyperlink" Target="https://www.youtube.com/watch?v=tr3b2iHD8UE" TargetMode="External"/><Relationship Id="rId4" Type="http://schemas.openxmlformats.org/officeDocument/2006/relationships/hyperlink" Target="https://www.youtube.com/watch?v=Xje4xeB_R2k" TargetMode="External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R_OZZQHw8&amp;t=72s" TargetMode="External"/><Relationship Id="rId7" Type="http://schemas.openxmlformats.org/officeDocument/2006/relationships/hyperlink" Target="https://www.youtube.com/watch?v=1l4axbIlPxE" TargetMode="External"/><Relationship Id="rId2" Type="http://schemas.openxmlformats.org/officeDocument/2006/relationships/hyperlink" Target="https://www.youtube.com/watch?v=DLPQgewKof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PICD_2gXHw&amp;t=71s" TargetMode="External"/><Relationship Id="rId5" Type="http://schemas.openxmlformats.org/officeDocument/2006/relationships/hyperlink" Target="https://www.youtube.com/watch?v=SnmNgIRW03c" TargetMode="External"/><Relationship Id="rId4" Type="http://schemas.openxmlformats.org/officeDocument/2006/relationships/hyperlink" Target="https://www.youtube.com/watch?v=4xJnSiJaMm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borovna.sk/" TargetMode="External"/><Relationship Id="rId3" Type="http://schemas.openxmlformats.org/officeDocument/2006/relationships/hyperlink" Target="https://www.slideserve.com/abrial/spolo-enstvo-lesa" TargetMode="External"/><Relationship Id="rId7" Type="http://schemas.openxmlformats.org/officeDocument/2006/relationships/hyperlink" Target="http://www.google.sk/" TargetMode="External"/><Relationship Id="rId2" Type="http://schemas.openxmlformats.org/officeDocument/2006/relationships/hyperlink" Target="http://www.ntic.sk/ntic.php?adr=hub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nterst.sk/" TargetMode="External"/><Relationship Id="rId5" Type="http://schemas.openxmlformats.org/officeDocument/2006/relationships/hyperlink" Target="https://sk.pinterest.com/pin/293648838204992374/" TargetMode="External"/><Relationship Id="rId4" Type="http://schemas.openxmlformats.org/officeDocument/2006/relationships/hyperlink" Target="https://www.slideserve.com/heath/t-tna-ochrana-pr-rod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DDC00-94E9-41CC-B463-7BB5D70C7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608" y="3526971"/>
            <a:ext cx="5518066" cy="2743200"/>
          </a:xfrm>
        </p:spPr>
        <p:txBody>
          <a:bodyPr>
            <a:normAutofit fontScale="90000"/>
          </a:bodyPr>
          <a:lstStyle/>
          <a:p>
            <a:r>
              <a:rPr lang="sk-SK" sz="7200" b="1" dirty="0">
                <a:solidFill>
                  <a:schemeClr val="accent1">
                    <a:lumMod val="75000"/>
                  </a:schemeClr>
                </a:solidFill>
              </a:rPr>
              <a:t>POĎME SPOLU DO LESA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B5DF60-CF29-44C7-B2F5-2DC9E00842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608" y="193673"/>
            <a:ext cx="51753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162" y="808056"/>
            <a:ext cx="9204978" cy="107722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C000"/>
                </a:solidFill>
              </a:rPr>
              <a:t> LISTNATÉ STROMY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44" y="2157412"/>
            <a:ext cx="2847079" cy="29141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974" y="5217255"/>
            <a:ext cx="3639627" cy="142049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619" y="226319"/>
            <a:ext cx="4572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1808" y="872450"/>
            <a:ext cx="7006151" cy="1077229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IHLIČNATÉ STROMY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528" y="1518607"/>
            <a:ext cx="2097206" cy="492599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735" y="1627333"/>
            <a:ext cx="3848224" cy="481726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602310" y="6444602"/>
            <a:ext cx="428066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943100" algn="l"/>
              </a:tabLst>
            </a:pPr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 MYSLÍŠ, KTORÉMU OPADÁVA IHLIČIE?</a:t>
            </a:r>
            <a:endParaRPr lang="sk-SK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83536-AE41-428E-B113-9FA03B05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197" y="476339"/>
            <a:ext cx="8084590" cy="762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C000"/>
                </a:solidFill>
              </a:rPr>
              <a:t>ŽIVOČÍCHY    -   poznáš ich?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A27A05-8F16-45D7-9942-C737E02B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67" y="1645104"/>
            <a:ext cx="1733752" cy="10594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59F23C-A3D4-46BA-91A2-A5AACE473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568" y="2853888"/>
            <a:ext cx="1374106" cy="1480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D45BFF-F585-4DAF-92FC-4B5EBE2F48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36" y="3216412"/>
            <a:ext cx="1561331" cy="1231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9507EF-7C3B-426B-9886-729B87DEE0E4}"/>
              </a:ext>
            </a:extLst>
          </p:cNvPr>
          <p:cNvSpPr txBox="1"/>
          <p:nvPr/>
        </p:nvSpPr>
        <p:spPr>
          <a:xfrm>
            <a:off x="2076598" y="129789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SRNKA</a:t>
            </a:r>
            <a:endParaRPr lang="sk-S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270BB4-DD0D-48DD-AFC3-7AAB195DC078}"/>
              </a:ext>
            </a:extLst>
          </p:cNvPr>
          <p:cNvSpPr txBox="1"/>
          <p:nvPr/>
        </p:nvSpPr>
        <p:spPr>
          <a:xfrm>
            <a:off x="3632722" y="238575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jeleň</a:t>
            </a:r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59388-19D8-40E0-8414-452C0D96C3FF}"/>
              </a:ext>
            </a:extLst>
          </p:cNvPr>
          <p:cNvSpPr txBox="1"/>
          <p:nvPr/>
        </p:nvSpPr>
        <p:spPr>
          <a:xfrm>
            <a:off x="1669773" y="2805605"/>
            <a:ext cx="1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DIVIAK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000" y="4994057"/>
            <a:ext cx="1089133" cy="9410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015" y="4777320"/>
            <a:ext cx="1964550" cy="159020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980" y="1565063"/>
            <a:ext cx="896406" cy="80404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437" y="1689506"/>
            <a:ext cx="1080813" cy="1179407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616" y="3540067"/>
            <a:ext cx="1296417" cy="907492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8903659" y="3170735"/>
            <a:ext cx="1290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KUKUČKA</a:t>
            </a:r>
            <a:endParaRPr lang="sk-SK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235" y="1897124"/>
            <a:ext cx="1143947" cy="1715920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12" y="4777320"/>
            <a:ext cx="1944438" cy="1364009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03" y="2982475"/>
            <a:ext cx="1024018" cy="1325505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7615" y="5087826"/>
            <a:ext cx="1878417" cy="1053503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5384076" y="1498775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VLK</a:t>
            </a:r>
          </a:p>
          <a:p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6667628" y="444755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LÍŠKA</a:t>
            </a:r>
            <a:endParaRPr lang="sk-SK" dirty="0"/>
          </a:p>
        </p:txBody>
      </p:sp>
      <p:sp>
        <p:nvSpPr>
          <p:cNvPr id="26" name="Obdĺžnik 25"/>
          <p:cNvSpPr/>
          <p:nvPr/>
        </p:nvSpPr>
        <p:spPr>
          <a:xfrm>
            <a:off x="9387532" y="474938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HAD</a:t>
            </a:r>
            <a:endParaRPr lang="sk-SK" dirty="0"/>
          </a:p>
        </p:txBody>
      </p:sp>
      <p:sp>
        <p:nvSpPr>
          <p:cNvPr id="27" name="Obdĺžnik 26"/>
          <p:cNvSpPr/>
          <p:nvPr/>
        </p:nvSpPr>
        <p:spPr>
          <a:xfrm>
            <a:off x="6816802" y="2519898"/>
            <a:ext cx="96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ĎATEĽ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>
            <a:off x="8161381" y="1268782"/>
            <a:ext cx="80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SOVA</a:t>
            </a:r>
            <a:endParaRPr lang="sk-SK" dirty="0"/>
          </a:p>
        </p:txBody>
      </p:sp>
      <p:sp>
        <p:nvSpPr>
          <p:cNvPr id="29" name="Obdĺžnik 28"/>
          <p:cNvSpPr/>
          <p:nvPr/>
        </p:nvSpPr>
        <p:spPr>
          <a:xfrm>
            <a:off x="3701159" y="440442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MEDVEĎ</a:t>
            </a:r>
            <a:endParaRPr lang="sk-SK" dirty="0"/>
          </a:p>
        </p:txBody>
      </p:sp>
      <p:sp>
        <p:nvSpPr>
          <p:cNvPr id="30" name="Obdĺžnik 29"/>
          <p:cNvSpPr/>
          <p:nvPr/>
        </p:nvSpPr>
        <p:spPr>
          <a:xfrm>
            <a:off x="1673281" y="4563839"/>
            <a:ext cx="890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JEŽ</a:t>
            </a:r>
            <a:endParaRPr lang="sk-SK" dirty="0"/>
          </a:p>
        </p:txBody>
      </p:sp>
      <p:sp>
        <p:nvSpPr>
          <p:cNvPr id="31" name="Obdĺžnik 30"/>
          <p:cNvSpPr/>
          <p:nvPr/>
        </p:nvSpPr>
        <p:spPr>
          <a:xfrm>
            <a:off x="3581389" y="123833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VEVERICA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72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37581-DD36-4E84-9A0A-FBA78A21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614" y="1649185"/>
            <a:ext cx="3532525" cy="373924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FFFF00"/>
                </a:solidFill>
              </a:rPr>
              <a:t>POZNÁŠ TÝCHTO OBYVATEĽOV LESA?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A6A83-BB25-486F-BEC6-3C3ED17A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800" y="2003818"/>
            <a:ext cx="8957733" cy="4164659"/>
          </a:xfrm>
        </p:spPr>
        <p:txBody>
          <a:bodyPr anchor="t">
            <a:normAutofit/>
          </a:bodyPr>
          <a:lstStyle/>
          <a:p>
            <a:r>
              <a:rPr lang="sk-SK" sz="2400" b="1" dirty="0" smtClean="0"/>
              <a:t> </a:t>
            </a:r>
            <a:endParaRPr lang="sk-SK" sz="1800" b="1" dirty="0"/>
          </a:p>
          <a:p>
            <a:pPr marL="0" indent="0">
              <a:buNone/>
            </a:pPr>
            <a:endParaRPr lang="sk-SK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865" y="1400097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21476" y="1082535"/>
            <a:ext cx="28721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PYŠNÝ KRÁĽ CHODÍ V LESE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HLAVE STROM SI NESIE.</a:t>
            </a:r>
            <a:endParaRPr lang="sk-SK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34356" y="3205813"/>
            <a:ext cx="331971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KEĎ SA PUSTÍ DO ORECHA, </a:t>
            </a:r>
            <a:endParaRPr lang="sk-SK" sz="1600" b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 ŠKRUPINKU Z NEHO NECHÁ.</a:t>
            </a:r>
            <a:r>
              <a:rPr lang="sk-SK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739405" y="1400244"/>
            <a:ext cx="242124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B31D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STÁLE NOSÍ IHELNIČKU, </a:t>
            </a:r>
            <a:endParaRPr lang="sk-SK" sz="1600" b="1" dirty="0" smtClean="0">
              <a:solidFill>
                <a:srgbClr val="B31D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B31D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NIKDY NEŠIJE.  </a:t>
            </a:r>
            <a:endParaRPr lang="sk-SK" sz="1600" b="1" dirty="0">
              <a:solidFill>
                <a:srgbClr val="B31D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036138" y="3479774"/>
            <a:ext cx="329271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 MÁ TAKMER AKO BASA, </a:t>
            </a:r>
            <a:endParaRPr lang="sk-SK" sz="1600" b="1" dirty="0" smtClean="0">
              <a:solidFill>
                <a:srgbClr val="51F94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KEĎ JE SÝTY, VTEDY HRÁ SA. </a:t>
            </a:r>
            <a:endParaRPr lang="sk-SK" sz="1600" b="1" dirty="0" smtClean="0">
              <a:solidFill>
                <a:srgbClr val="51F94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VEĽKÉ LABY,  KOŽUCH HRUBÝ, </a:t>
            </a:r>
            <a:endParaRPr lang="sk-SK" sz="1600" b="1" dirty="0" smtClean="0">
              <a:solidFill>
                <a:srgbClr val="51F94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MALINY A MEDÍK ĽÚBI. </a:t>
            </a:r>
            <a:endParaRPr lang="sk-SK" sz="1600" b="1" dirty="0">
              <a:solidFill>
                <a:srgbClr val="51F9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469572" y="4370755"/>
            <a:ext cx="358450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b="1" dirty="0" smtClean="0">
                <a:latin typeface="Calibri" panose="020F0502020204030204" pitchFamily="34" charset="0"/>
              </a:rPr>
              <a:t>V NOCI LOVÍ, ROBÍ: „HÚHÚ,“ MÚDROSŤOU SA PÝŠI. CEZ DEŇ SPINKÁ POSTOJAČKY V DÁKEJ TMAVEJ SKRÝŠI.</a:t>
            </a:r>
            <a:endParaRPr lang="sk-SK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000" y="1905661"/>
            <a:ext cx="1249788" cy="101202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604229"/>
            <a:ext cx="695004" cy="81083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59" y="1140317"/>
            <a:ext cx="798645" cy="9510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242" y="2062359"/>
            <a:ext cx="1270428" cy="127042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953" y="3032725"/>
            <a:ext cx="890093" cy="792549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8181301" y="1584101"/>
            <a:ext cx="260569" cy="321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10183968" y="2498271"/>
            <a:ext cx="282646" cy="34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 flipH="1">
            <a:off x="6672659" y="3332787"/>
            <a:ext cx="271036" cy="2758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3526971" y="2264716"/>
            <a:ext cx="261258" cy="233555"/>
          </a:xfrm>
          <a:prstGeom prst="ellipse">
            <a:avLst/>
          </a:prstGeom>
          <a:solidFill>
            <a:srgbClr val="51F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7036138" y="4923178"/>
            <a:ext cx="270321" cy="195942"/>
          </a:xfrm>
          <a:prstGeom prst="ellipse">
            <a:avLst/>
          </a:prstGeom>
          <a:solidFill>
            <a:srgbClr val="B31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3966718" y="388336"/>
            <a:ext cx="27302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400" b="1" dirty="0" smtClean="0">
                <a:solidFill>
                  <a:srgbClr val="FFFF00"/>
                </a:solidFill>
                <a:latin typeface="+mj-lt"/>
              </a:rPr>
              <a:t>HÁDAJTE </a:t>
            </a:r>
            <a:r>
              <a:rPr lang="sk-SK" sz="3400" b="1" dirty="0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sk-SK" sz="3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7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297386" y="1081374"/>
            <a:ext cx="2840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NEMÁ RUKY, NEMÁ NOHY, </a:t>
            </a:r>
          </a:p>
          <a:p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PLAZÍ SA LEN PO BRUCHU. </a:t>
            </a:r>
          </a:p>
          <a:p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SYČÍ TENKÁ VRTKÁ ČIARKA </a:t>
            </a:r>
          </a:p>
          <a:p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 ŠUPINATOM KOŽUCHU. </a:t>
            </a:r>
            <a:endParaRPr lang="sk-SK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27538" y="5776627"/>
            <a:ext cx="600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Roboto"/>
              </a:rPr>
              <a:t>Zvieratká v lese - učíme sa s deťmi mená a zvuky zvierat</a:t>
            </a:r>
            <a:endParaRPr lang="sk-SK" b="0" i="0" dirty="0">
              <a:effectLst/>
              <a:latin typeface="Roboto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073000" y="6155997"/>
            <a:ext cx="542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2"/>
              </a:rPr>
              <a:t>https://www.youtube.com/watch?v=PpZnVJFNBOU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7070272" y="4317141"/>
            <a:ext cx="3282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B31D93"/>
                </a:solidFill>
                <a:latin typeface="Calibri" panose="020F0502020204030204" pitchFamily="34" charset="0"/>
              </a:rPr>
              <a:t>UTKÁ SIETE Z JEMNÝCH NITIEK, POTOM SA Z NICH NEHNE. </a:t>
            </a:r>
          </a:p>
          <a:p>
            <a:r>
              <a:rPr lang="sk-SK" b="1" dirty="0" smtClean="0">
                <a:solidFill>
                  <a:srgbClr val="B31D93"/>
                </a:solidFill>
                <a:latin typeface="Calibri" panose="020F0502020204030204" pitchFamily="34" charset="0"/>
              </a:rPr>
              <a:t>NA KOMÁRE, TUČNÉ MUŠKY TRPEZLIVO STRIEHNE. </a:t>
            </a:r>
            <a:endParaRPr lang="sk-SK" b="1" dirty="0">
              <a:solidFill>
                <a:srgbClr val="B31D9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518557" y="1293850"/>
            <a:ext cx="2851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VLEČIE SA NA JEDNEJ NOHE, </a:t>
            </a:r>
          </a:p>
          <a:p>
            <a:r>
              <a:rPr lang="sk-SK" b="1" dirty="0" smtClean="0">
                <a:latin typeface="Calibri" panose="020F0502020204030204" pitchFamily="34" charset="0"/>
              </a:rPr>
              <a:t>VŠADE SI DOM VLÁČI, </a:t>
            </a:r>
          </a:p>
          <a:p>
            <a:r>
              <a:rPr lang="sk-SK" b="1" dirty="0" smtClean="0">
                <a:latin typeface="Calibri" panose="020F0502020204030204" pitchFamily="34" charset="0"/>
              </a:rPr>
              <a:t>KEĎ SA BOJÍ, AJ KEĎ PRŠÍ</a:t>
            </a:r>
          </a:p>
          <a:p>
            <a:r>
              <a:rPr lang="sk-SK" b="1" dirty="0" smtClean="0">
                <a:latin typeface="Calibri" panose="020F0502020204030204" pitchFamily="34" charset="0"/>
              </a:rPr>
              <a:t>– ZALIEZŤ DOŇ MU STAČÍ. </a:t>
            </a:r>
            <a:endParaRPr lang="sk-SK" b="1" dirty="0">
              <a:latin typeface="Calibri" panose="020F050202020403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518557" y="4395064"/>
            <a:ext cx="2851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</a:rPr>
              <a:t>Z OBVÄZOV SA VYMOTAL,</a:t>
            </a:r>
          </a:p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</a:rPr>
              <a:t>NA KRÍDLACH MAL FARBY. </a:t>
            </a:r>
          </a:p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</a:rPr>
              <a:t>ZA TO, ŽE BOL HÚSENICOU </a:t>
            </a:r>
          </a:p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</a:rPr>
              <a:t>– KTO UŽ BY SA HANBIL. </a:t>
            </a:r>
            <a:endParaRPr lang="sk-SK" b="1" dirty="0">
              <a:solidFill>
                <a:srgbClr val="51F94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795201" y="2815366"/>
            <a:ext cx="4032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DOKTOR ŤUKÁ NA KMEŇ STROMU, 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ZLÉ ČERVÍKY ŽENIE Z DOMU. 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ČIAPKU MÁ ČERVENÚ, KABÁTIK ČIERNY.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CHORÝ UŽ NEBUDE V LESE ŽIADNY.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519" y="4395064"/>
            <a:ext cx="1579001" cy="111566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473" y="2665136"/>
            <a:ext cx="1725615" cy="107410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538" y="2786101"/>
            <a:ext cx="1390980" cy="131704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405" y="1141995"/>
            <a:ext cx="1399746" cy="101124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519" y="1530929"/>
            <a:ext cx="1393467" cy="772518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10713302" y="1414650"/>
            <a:ext cx="244929" cy="23255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3374477" y="3281335"/>
            <a:ext cx="195942" cy="2129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6039231" y="4676543"/>
            <a:ext cx="299357" cy="299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9939005" y="3009988"/>
            <a:ext cx="261258" cy="271347"/>
          </a:xfrm>
          <a:prstGeom prst="ellipse">
            <a:avLst/>
          </a:prstGeom>
          <a:solidFill>
            <a:srgbClr val="B31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565" y="1792209"/>
            <a:ext cx="274344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3149" y="868372"/>
            <a:ext cx="7958331" cy="109621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B0F0"/>
                </a:solidFill>
              </a:rPr>
              <a:t>NEŽIVÁ PRÍRODA - VODA V LESE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333541" y="3470257"/>
            <a:ext cx="2042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CCFF"/>
                </a:solidFill>
                <a:latin typeface="Calibri" panose="020F0502020204030204" pitchFamily="34" charset="0"/>
              </a:rPr>
              <a:t>JAZERÁ, RYBNÍKY</a:t>
            </a:r>
            <a:endParaRPr lang="sk-SK" dirty="0">
              <a:solidFill>
                <a:srgbClr val="00CCFF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06" y="3820886"/>
            <a:ext cx="4188278" cy="279218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20" y="1621198"/>
            <a:ext cx="2619375" cy="174307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819" y="3534984"/>
            <a:ext cx="4232484" cy="3174363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28864"/>
            <a:ext cx="2838450" cy="1609725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>
          <a:xfrm>
            <a:off x="4109441" y="1953842"/>
            <a:ext cx="1107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POTOKY</a:t>
            </a:r>
          </a:p>
          <a:p>
            <a:r>
              <a:rPr lang="sk-SK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BYSTRINY</a:t>
            </a:r>
            <a:endParaRPr lang="sk-SK" dirty="0">
              <a:solidFill>
                <a:srgbClr val="00FFFF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9429422" y="2222990"/>
            <a:ext cx="128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00CCFF"/>
                </a:solidFill>
                <a:latin typeface="Calibri" panose="020F0502020204030204" pitchFamily="34" charset="0"/>
              </a:rPr>
              <a:t>VODOPÁDY</a:t>
            </a:r>
            <a:endParaRPr lang="sk-SK" dirty="0">
              <a:solidFill>
                <a:srgbClr val="00CCFF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7776907" y="3182568"/>
            <a:ext cx="76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PLESÁ</a:t>
            </a:r>
            <a:endParaRPr lang="sk-SK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CCFF"/>
                </a:solidFill>
              </a:rPr>
              <a:t>- KAMENE, SKALY, PÔDA, VZDUCH</a:t>
            </a:r>
            <a:endParaRPr lang="sk-SK" b="1" dirty="0">
              <a:solidFill>
                <a:srgbClr val="00CCFF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57" y="4678801"/>
            <a:ext cx="3690644" cy="17215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6" y="2253343"/>
            <a:ext cx="3557295" cy="19920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993" y="2685905"/>
            <a:ext cx="5260521" cy="35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FEF50-86B9-4405-A298-82B15972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497" y="210754"/>
            <a:ext cx="7958331" cy="1077229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AKO SA SPRÁVAME V LESE?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74F384-6E18-4901-8DC8-38A8176C96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1" y="3700477"/>
            <a:ext cx="2157829" cy="2552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EC916E-5123-4BE3-BB0A-392AD0CE27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42" y="1215434"/>
            <a:ext cx="1770908" cy="141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91D01F-58B6-4040-9D5C-507751FD7B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627" y="1068659"/>
            <a:ext cx="3144315" cy="235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E88A51-784C-4D67-99AB-AD5FA89BB2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193" y="4153777"/>
            <a:ext cx="1435100" cy="173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7DDC93-1EA3-4BFD-B213-C7B01CD6273E}"/>
              </a:ext>
            </a:extLst>
          </p:cNvPr>
          <p:cNvSpPr txBox="1"/>
          <p:nvPr/>
        </p:nvSpPr>
        <p:spPr>
          <a:xfrm>
            <a:off x="2880013" y="1563674"/>
            <a:ext cx="2516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NESMIEME TRHAŤ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CHRÁNENÉ RASTLINY!</a:t>
            </a:r>
          </a:p>
          <a:p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sk-SK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53E8ED-0585-47C4-8467-4C1E59F27BA2}"/>
              </a:ext>
            </a:extLst>
          </p:cNvPr>
          <p:cNvSpPr txBox="1"/>
          <p:nvPr/>
        </p:nvSpPr>
        <p:spPr>
          <a:xfrm>
            <a:off x="2549546" y="434650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NESMIEME ZAKLADAŤ OHEŇ!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F6DCAD-3283-4E39-9D69-563F894AA875}"/>
              </a:ext>
            </a:extLst>
          </p:cNvPr>
          <p:cNvSpPr txBox="1"/>
          <p:nvPr/>
        </p:nvSpPr>
        <p:spPr>
          <a:xfrm>
            <a:off x="8614406" y="164978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NESMIEME RÚBAŤ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STROMY!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86441D-7685-4E7C-940F-AFE21AB6650E}"/>
              </a:ext>
            </a:extLst>
          </p:cNvPr>
          <p:cNvSpPr txBox="1"/>
          <p:nvPr/>
        </p:nvSpPr>
        <p:spPr>
          <a:xfrm>
            <a:off x="7658100" y="482442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NESMIEME KRIČAŤ!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52590" y="6206440"/>
            <a:ext cx="546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6"/>
              </a:rPr>
              <a:t>https://www.youtube.com/watch?v=C6zUMCKmtCE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584360" y="5837108"/>
            <a:ext cx="659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latin typeface="Roboto"/>
              </a:rPr>
              <a:t>Tárajko</a:t>
            </a:r>
            <a:r>
              <a:rPr lang="sk-SK" dirty="0">
                <a:latin typeface="Roboto"/>
              </a:rPr>
              <a:t> a </a:t>
            </a:r>
            <a:r>
              <a:rPr lang="sk-SK" dirty="0" err="1">
                <a:latin typeface="Roboto"/>
              </a:rPr>
              <a:t>Popletajka</a:t>
            </a:r>
            <a:r>
              <a:rPr lang="sk-SK" dirty="0">
                <a:latin typeface="Roboto"/>
              </a:rPr>
              <a:t> - Kúzelný strom (CELÉ PREDSTAVENIE)</a:t>
            </a:r>
            <a:endParaRPr lang="sk-SK" b="0" i="0" dirty="0">
              <a:effectLst/>
              <a:latin typeface="Roboto"/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1175276" y="4138830"/>
            <a:ext cx="1620250" cy="1328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H="1">
            <a:off x="1133341" y="3977390"/>
            <a:ext cx="1374270" cy="1490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H="1" flipV="1">
            <a:off x="5525037" y="1314333"/>
            <a:ext cx="115909" cy="55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5683555" y="1366500"/>
            <a:ext cx="2507408" cy="1628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flipH="1">
            <a:off x="5802019" y="1413236"/>
            <a:ext cx="2102217" cy="1665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/>
        </p:nvCxnSpPr>
        <p:spPr>
          <a:xfrm>
            <a:off x="1175276" y="1413236"/>
            <a:ext cx="1316467" cy="1028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H="1">
            <a:off x="1132667" y="1366500"/>
            <a:ext cx="1374944" cy="1120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/>
        </p:nvCxnSpPr>
        <p:spPr>
          <a:xfrm>
            <a:off x="6270171" y="4311593"/>
            <a:ext cx="1208315" cy="1240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/>
          <p:cNvCxnSpPr/>
          <p:nvPr/>
        </p:nvCxnSpPr>
        <p:spPr>
          <a:xfrm flipH="1">
            <a:off x="6400801" y="4311593"/>
            <a:ext cx="947056" cy="1461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39630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C000"/>
                </a:solidFill>
              </a:rPr>
              <a:t>POZRI SI OBRÁZKY. </a:t>
            </a:r>
            <a:br>
              <a:rPr lang="sk-SK" b="1" dirty="0" smtClean="0">
                <a:solidFill>
                  <a:srgbClr val="FFC000"/>
                </a:solidFill>
              </a:rPr>
            </a:br>
            <a:r>
              <a:rPr lang="sk-SK" b="1" dirty="0" smtClean="0">
                <a:solidFill>
                  <a:srgbClr val="FFC000"/>
                </a:solidFill>
              </a:rPr>
              <a:t>POROZPRÁVAJ, ČO DETI ROBIA. </a:t>
            </a:r>
            <a:br>
              <a:rPr lang="sk-SK" b="1" dirty="0" smtClean="0">
                <a:solidFill>
                  <a:srgbClr val="FFC000"/>
                </a:solidFill>
              </a:rPr>
            </a:br>
            <a:r>
              <a:rPr lang="sk-SK" b="1" dirty="0" smtClean="0">
                <a:solidFill>
                  <a:srgbClr val="FFC000"/>
                </a:solidFill>
              </a:rPr>
              <a:t>JE TO SPRÁVNE?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42" y="2323915"/>
            <a:ext cx="5364945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4F2FE-214E-4C56-9887-3A2A207F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808056"/>
            <a:ext cx="9459797" cy="1077229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TÉMA TÝŽDŇA: </a:t>
            </a:r>
            <a:br>
              <a:rPr lang="sk-SK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k-SK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POĎME SPOLU DO LESA</a:t>
            </a:r>
            <a:endParaRPr lang="sk-SK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E36FD2-FE56-474F-A139-DAC76D367DD9}"/>
              </a:ext>
            </a:extLst>
          </p:cNvPr>
          <p:cNvSpPr txBox="1"/>
          <p:nvPr/>
        </p:nvSpPr>
        <p:spPr>
          <a:xfrm>
            <a:off x="1607428" y="2044311"/>
            <a:ext cx="39320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rgbClr val="FFC000"/>
                </a:solidFill>
              </a:rPr>
              <a:t>ČO BY SME MALI O LESE VEDIEŤ?</a:t>
            </a:r>
          </a:p>
          <a:p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Poznať kategórie prírodných objektov, triediť ich: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Živá príroda – huby, rastliny, živočíchy.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Neživá príroda – voda, vzduch, pôda.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Význam lesa pre človeka.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Ako môžeme les chrániť.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EFBD4D-89F7-4A0C-ABA8-37E6961AE83A}"/>
              </a:ext>
            </a:extLst>
          </p:cNvPr>
          <p:cNvSpPr txBox="1"/>
          <p:nvPr/>
        </p:nvSpPr>
        <p:spPr>
          <a:xfrm>
            <a:off x="1779813" y="3578067"/>
            <a:ext cx="1241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 </a:t>
            </a:r>
            <a:endParaRPr lang="sk-SK" dirty="0"/>
          </a:p>
          <a:p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539514" y="2663686"/>
            <a:ext cx="4465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AKO MÔŽEME DIEŤAŤU POMÔCŤ:</a:t>
            </a:r>
          </a:p>
          <a:p>
            <a:r>
              <a:rPr lang="sk-SK" dirty="0" smtClean="0"/>
              <a:t>Pozorovať okolie, všímať si jeho rôznorodosť.</a:t>
            </a:r>
            <a:endParaRPr lang="sk-SK" dirty="0"/>
          </a:p>
          <a:p>
            <a:r>
              <a:rPr lang="sk-SK" dirty="0" smtClean="0"/>
              <a:t>Pozorovať rastliny v bezprostrednej blízkosti, stavbu rastliny, rozmanitosť rastlinnej ríše.</a:t>
            </a:r>
          </a:p>
          <a:p>
            <a:r>
              <a:rPr lang="sk-SK" dirty="0" smtClean="0"/>
              <a:t>Poznávať prejavy života živých organizmov. (rast, pohyb...)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724453" y="51502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ODPORÚČANIE:</a:t>
            </a:r>
            <a:r>
              <a:rPr lang="sk-SK" dirty="0" smtClean="0">
                <a:solidFill>
                  <a:srgbClr val="51F949"/>
                </a:solidFill>
              </a:rPr>
              <a:t> </a:t>
            </a:r>
            <a:r>
              <a:rPr lang="sk-SK" dirty="0">
                <a:solidFill>
                  <a:srgbClr val="51F949"/>
                </a:solidFill>
              </a:rPr>
              <a:t>Prezentáciu si s deťmi prezrite. </a:t>
            </a:r>
            <a:r>
              <a:rPr lang="sk-SK" dirty="0" smtClean="0">
                <a:solidFill>
                  <a:srgbClr val="51F949"/>
                </a:solidFill>
              </a:rPr>
              <a:t>Rozprávajte sa o tom, ako </a:t>
            </a:r>
            <a:r>
              <a:rPr lang="sk-SK" dirty="0">
                <a:solidFill>
                  <a:srgbClr val="51F949"/>
                </a:solidFill>
              </a:rPr>
              <a:t>sa máme v lese správať a ako </a:t>
            </a:r>
            <a:r>
              <a:rPr lang="sk-SK" dirty="0" smtClean="0">
                <a:solidFill>
                  <a:srgbClr val="51F949"/>
                </a:solidFill>
              </a:rPr>
              <a:t>ho môžeme chrániť</a:t>
            </a:r>
            <a:r>
              <a:rPr lang="sk-SK" dirty="0">
                <a:solidFill>
                  <a:srgbClr val="51F949"/>
                </a:solidFill>
              </a:rPr>
              <a:t>. </a:t>
            </a:r>
            <a:r>
              <a:rPr lang="sk-SK" dirty="0" smtClean="0">
                <a:solidFill>
                  <a:srgbClr val="51F949"/>
                </a:solidFill>
              </a:rPr>
              <a:t>Po pozorovaniach ponúknite dieťaťu, aby výtvarne vyjadrilo svoje pocity, poznatky.</a:t>
            </a:r>
            <a:endParaRPr lang="sk-SK" dirty="0">
              <a:solidFill>
                <a:srgbClr val="51F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14" y="176893"/>
            <a:ext cx="4572000" cy="32385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62" y="300102"/>
            <a:ext cx="4789313" cy="311529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18" y="3499551"/>
            <a:ext cx="4584396" cy="31591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62" y="3499551"/>
            <a:ext cx="4810161" cy="31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446" y="294469"/>
            <a:ext cx="4732583" cy="64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B6D5E-F438-4995-ACC9-0A52F995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671" y="808056"/>
            <a:ext cx="7958331" cy="1077229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C000"/>
                </a:solidFill>
              </a:rPr>
              <a:t>ČO DO LESA NEPATRÍ?  Prečo?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Výsledok vyhľadávania obrázkov pre dopyt strom ihlicnaty">
            <a:extLst>
              <a:ext uri="{FF2B5EF4-FFF2-40B4-BE49-F238E27FC236}">
                <a16:creationId xmlns:a16="http://schemas.microsoft.com/office/drawing/2014/main" xmlns="" id="{4FE92D9F-629E-4C53-92AA-483564EC7D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258" y="1591734"/>
            <a:ext cx="1878826" cy="2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senník">
            <a:extLst>
              <a:ext uri="{FF2B5EF4-FFF2-40B4-BE49-F238E27FC236}">
                <a16:creationId xmlns:a16="http://schemas.microsoft.com/office/drawing/2014/main" xmlns="" id="{38B2F097-DFB4-4F3F-987A-F3E148E4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032" y="2338564"/>
            <a:ext cx="2128048" cy="24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muchotrávka červená">
            <a:extLst>
              <a:ext uri="{FF2B5EF4-FFF2-40B4-BE49-F238E27FC236}">
                <a16:creationId xmlns:a16="http://schemas.microsoft.com/office/drawing/2014/main" xmlns="" id="{31E55885-9382-4A39-A96F-64CE354A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415" y="1591735"/>
            <a:ext cx="1828327" cy="22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sliepka">
            <a:extLst>
              <a:ext uri="{FF2B5EF4-FFF2-40B4-BE49-F238E27FC236}">
                <a16:creationId xmlns:a16="http://schemas.microsoft.com/office/drawing/2014/main" xmlns="" id="{C6B1A620-C314-4CA7-8579-6356CD9D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921" y="3623734"/>
            <a:ext cx="2178546" cy="24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a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2240151" cy="190047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Tak skúsme si ešte raz zopakovať: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2241070" cy="2386394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</a:rPr>
              <a:t>ČO SA NESMIE V LESE ROBIŤ?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628" y="0"/>
            <a:ext cx="534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212236"/>
            <a:ext cx="4710298" cy="45027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670" y="3891029"/>
            <a:ext cx="5336373" cy="296697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049110" y="1415534"/>
            <a:ext cx="35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 smtClean="0">
                <a:solidFill>
                  <a:srgbClr val="00FFFF"/>
                </a:solidFill>
              </a:rPr>
              <a:t>ZACVIČTE SI </a:t>
            </a:r>
            <a:r>
              <a:rPr lang="sk-SK" sz="3600" b="1" dirty="0" smtClean="0">
                <a:solidFill>
                  <a:srgbClr val="00FFFF"/>
                </a:solidFill>
                <a:sym typeface="Wingdings" panose="05000000000000000000" pitchFamily="2" charset="2"/>
              </a:rPr>
              <a:t></a:t>
            </a:r>
            <a:endParaRPr lang="sk-SK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ZASPIEVAJTE SI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596980" y="2260404"/>
            <a:ext cx="8973159" cy="331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Ženilo 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motovidlo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://www.youtube.com/watch?v=_wH7kKjEQDQ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cestičke roháč </a:t>
            </a:r>
            <a:r>
              <a:rPr lang="sk-SK" sz="1600" dirty="0">
                <a:hlinkClick r:id="rId3"/>
              </a:rPr>
              <a:t>https://www.youtube.com/watch?v=p-oeMBKhWQg</a:t>
            </a:r>
            <a:endParaRPr lang="sk-SK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Idem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kvá,kvá,k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vám- Fíha tralala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://www.youtube.com/watch?v=Xje4xeB_R2k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Pieseň – </a:t>
            </a:r>
            <a:r>
              <a:rPr lang="sk-SK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Spievankovo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Ježko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zmrzlinár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://www.youtube.com/watch?v=tr3b2iHD8UE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Pieseň – Ujo </a:t>
            </a:r>
            <a:r>
              <a:rPr lang="sk-SK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Lubo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Pampúšik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://www.youtube.com/watch?v=2xdtx1zvY3s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Pieseň- Smejko a </a:t>
            </a:r>
            <a:r>
              <a:rPr lang="sk-SK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Tanculienka</a:t>
            </a: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Vlk a macko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www.youtube.com/watch?v=sT2SSxT90-g&amp;t=70s</a:t>
            </a:r>
            <a:endParaRPr lang="sk-SK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Jaroš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DO LESA</a:t>
            </a:r>
            <a:r>
              <a:rPr lang="sk-SK" dirty="0"/>
              <a:t> </a:t>
            </a:r>
            <a:r>
              <a:rPr lang="sk-SK" dirty="0" smtClean="0"/>
              <a:t> </a:t>
            </a:r>
            <a:r>
              <a:rPr lang="sk-SK" sz="1600" dirty="0">
                <a:hlinkClick r:id="rId8"/>
              </a:rPr>
              <a:t>https://www.youtube.com/watch?v=uMyjVFF7mVY</a:t>
            </a:r>
            <a:endParaRPr lang="sk-SK" sz="1600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376" y="808056"/>
            <a:ext cx="1185125" cy="11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ROZPRÁVKY </a:t>
            </a:r>
            <a:r>
              <a:rPr lang="sk-SK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648496" y="2387561"/>
            <a:ext cx="8551572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sk-SK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zvieratká v lese poriadok </a:t>
            </a:r>
            <a:r>
              <a:rPr lang="sk-SK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robili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://www.youtube.com/watch?v=DLPQgewKof4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Koza rohatá a jež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://www.youtube.com/watch?v=4LR_OZZQHw8&amp;t=72s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Medveď a 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líška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://www.youtube.com/watch?v=4xJnSiJaMms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Havran a líška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://www.youtube.com/watch?v=SnmNgIRW03c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 hríbom – Rozprávky líšky a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havrana 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://www.youtube.com/watch?v=fPICD_2gXHw&amp;t=71s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Húsenička Betka – V </a:t>
            </a:r>
            <a:r>
              <a:rPr lang="sk-SK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lese </a:t>
            </a:r>
            <a:r>
              <a:rPr lang="sk-SK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sk-SK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://www.youtube.com/watch?v=1l4axbIlPxE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33313" y="797348"/>
            <a:ext cx="156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FFC000"/>
                </a:solidFill>
              </a:rPr>
              <a:t>ZDROJE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884869" y="1448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>
                <a:hlinkClick r:id="rId2"/>
              </a:rPr>
              <a:t>http://www.ntic.sk/ntic.php?adr=huby</a:t>
            </a:r>
            <a:endParaRPr lang="sk-SK" dirty="0"/>
          </a:p>
          <a:p>
            <a:pPr algn="ctr"/>
            <a:r>
              <a:rPr lang="sk-SK" dirty="0">
                <a:hlinkClick r:id="rId3"/>
              </a:rPr>
              <a:t>https://www.slideserve.com/abrial/spolo-enstvo-lesa</a:t>
            </a:r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84869" y="2052155"/>
            <a:ext cx="6137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hlinkClick r:id="rId4"/>
              </a:rPr>
              <a:t>https://www.slideserve.com/heath/t-tna-ochrana-pr-rody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790422" y="24214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>
                <a:hlinkClick r:id="rId5"/>
              </a:rPr>
              <a:t>https://sk.pinterest.com/pin/293648838204992374/</a:t>
            </a:r>
            <a:endParaRPr lang="sk-SK" dirty="0"/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048000" y="26903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>
                <a:hlinkClick r:id="rId6"/>
              </a:rPr>
              <a:t>www.pinterst.sk</a:t>
            </a:r>
            <a:endParaRPr lang="sk-SK" dirty="0"/>
          </a:p>
          <a:p>
            <a:pPr algn="ctr"/>
            <a:r>
              <a:rPr lang="sk-SK" dirty="0" smtClean="0">
                <a:hlinkClick r:id="rId7"/>
              </a:rPr>
              <a:t>www.google.sk</a:t>
            </a:r>
            <a:r>
              <a:rPr lang="sk-SK" dirty="0" smtClean="0"/>
              <a:t> </a:t>
            </a:r>
            <a:endParaRPr lang="sk-SK" dirty="0"/>
          </a:p>
          <a:p>
            <a:pPr algn="ctr"/>
            <a:r>
              <a:rPr lang="sk-SK" dirty="0" smtClean="0">
                <a:hlinkClick r:id="rId8"/>
              </a:rPr>
              <a:t>www.zborovna.sk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238462" y="4158734"/>
            <a:ext cx="719992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>
                <a:solidFill>
                  <a:srgbClr val="51F949"/>
                </a:solidFill>
              </a:rPr>
              <a:t>ĎAKUJEME ZA POZORNOSŤ </a:t>
            </a:r>
            <a:r>
              <a:rPr lang="sk-SK" sz="3600" b="1" dirty="0">
                <a:solidFill>
                  <a:srgbClr val="51F949"/>
                </a:solidFill>
                <a:sym typeface="Wingdings" panose="05000000000000000000" pitchFamily="2" charset="2"/>
              </a:rPr>
              <a:t></a:t>
            </a:r>
            <a:r>
              <a:rPr lang="sk-SK" sz="3600" b="1" dirty="0">
                <a:solidFill>
                  <a:srgbClr val="51F949"/>
                </a:solidFill>
              </a:rPr>
              <a:t> </a:t>
            </a:r>
            <a:endParaRPr lang="sk-SK" sz="3600" b="1" dirty="0" smtClean="0">
              <a:solidFill>
                <a:srgbClr val="51F949"/>
              </a:solidFill>
            </a:endParaRPr>
          </a:p>
          <a:p>
            <a:pPr algn="ctr"/>
            <a:endParaRPr lang="sk-SK" sz="3600" b="1" dirty="0">
              <a:solidFill>
                <a:srgbClr val="51F949"/>
              </a:solidFill>
            </a:endParaRPr>
          </a:p>
          <a:p>
            <a:pPr algn="ctr"/>
            <a:r>
              <a:rPr lang="sk-SK" sz="2000" b="1" dirty="0" smtClean="0">
                <a:solidFill>
                  <a:srgbClr val="51F949"/>
                </a:solidFill>
              </a:rPr>
              <a:t>MŠ Belopotockého 2, Nitra</a:t>
            </a:r>
            <a:endParaRPr lang="sk-SK" sz="2000" b="1" dirty="0">
              <a:solidFill>
                <a:srgbClr val="51F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26C16-9753-402F-BFF1-CB179B77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630" y="820756"/>
            <a:ext cx="4034700" cy="107722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FFFF00"/>
                </a:solidFill>
              </a:rPr>
              <a:t>ČO JE LES ?</a:t>
            </a:r>
            <a:endParaRPr lang="sk-SK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39913-EBCC-4F4A-8EFF-734E5251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3" y="1439333"/>
            <a:ext cx="9029206" cy="5147734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 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r>
              <a:rPr lang="sk-SK" b="1" dirty="0" smtClean="0"/>
              <a:t>LES JE MIESTO,  V KTOROM SI NAŽÍVAJÚ ZVIERATÁ A RASTÚ NAJKRAJŠIE KVETY NA  ZEMI. CEZ LES TEČÚ KRIŠTÁĽOVO ČISTÉ BYSTRINY A JE TAM ZDRAVÝ VZDUCH.</a:t>
            </a:r>
            <a:endParaRPr lang="sk-SK" b="1" dirty="0"/>
          </a:p>
        </p:txBody>
      </p:sp>
      <p:pic>
        <p:nvPicPr>
          <p:cNvPr id="1026" name="Picture 2" descr="Fototapeta Lesný Potok 3241 | Príroda tapety | TAPETYMIX">
            <a:extLst>
              <a:ext uri="{FF2B5EF4-FFF2-40B4-BE49-F238E27FC236}">
                <a16:creationId xmlns:a16="http://schemas.microsoft.com/office/drawing/2014/main" xmlns="" id="{1A396E27-5B67-499B-8475-29CD3326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164" y="2232544"/>
            <a:ext cx="4663150" cy="25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01" y="1037180"/>
            <a:ext cx="5156297" cy="40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439" y="837127"/>
            <a:ext cx="8277701" cy="1048158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FF00"/>
                </a:solidFill>
              </a:rPr>
              <a:t>HUBY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346" y="1693572"/>
            <a:ext cx="6426558" cy="48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0924" y="808056"/>
            <a:ext cx="7778840" cy="107722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51F949"/>
                </a:solidFill>
              </a:rPr>
              <a:t>JEDLÉ  HUBY </a:t>
            </a:r>
            <a:endParaRPr lang="sk-SK" b="1" dirty="0">
              <a:solidFill>
                <a:srgbClr val="51F949"/>
              </a:solidFill>
            </a:endParaRPr>
          </a:p>
        </p:txBody>
      </p:sp>
      <p:pic>
        <p:nvPicPr>
          <p:cNvPr id="1026" name="Picture 2" descr="Bedla vysoká – Wikipedi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983" y="2983219"/>
            <a:ext cx="1672811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457" y="2139296"/>
            <a:ext cx="2249306" cy="16878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00" y="2370132"/>
            <a:ext cx="1647691" cy="21943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500" y="4872235"/>
            <a:ext cx="2094897" cy="15020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210" y="5122666"/>
            <a:ext cx="3028950" cy="1514475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2627290" y="1943042"/>
            <a:ext cx="1374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ŠAMPIŇÓN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607667" y="2493079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BEDĽA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007424" y="4379821"/>
            <a:ext cx="115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KURIATKO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457650" y="1758376"/>
            <a:ext cx="87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DUBÁK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755049" y="4735483"/>
            <a:ext cx="7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HLIVA</a:t>
            </a:r>
            <a:endParaRPr lang="sk-SK" b="1" dirty="0">
              <a:solidFill>
                <a:srgbClr val="51F949"/>
              </a:solidFill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851" y="682131"/>
            <a:ext cx="1493649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8666" y="808056"/>
            <a:ext cx="9021474" cy="107722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     JEDOVATÉ  HUBY                !!!!!!!!!!!!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665" y="2533386"/>
            <a:ext cx="2585453" cy="253159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548665" y="2024669"/>
            <a:ext cx="2585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MUCHOTRÁVKA ZELENÁ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611" y="2394001"/>
            <a:ext cx="3063510" cy="20406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38" y="5123008"/>
            <a:ext cx="2857500" cy="160020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5297611" y="2024669"/>
            <a:ext cx="293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MUCHOTRÁVKA </a:t>
            </a:r>
            <a:r>
              <a:rPr lang="sk-SK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TIGROVANÁ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6963347" y="4707890"/>
            <a:ext cx="167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HRÍB SATANSKÝ</a:t>
            </a:r>
            <a:endParaRPr lang="sk-SK" b="1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60" y="436428"/>
            <a:ext cx="1270375" cy="1218405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1227362" y="5486838"/>
            <a:ext cx="553946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943100" algn="l"/>
              </a:tabLst>
            </a:pPr>
            <a:r>
              <a:rPr lang="sk-SK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NECHYTÁME ŽIADNE HUBY!!!</a:t>
            </a:r>
            <a:endParaRPr lang="sk-SK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0924" y="808056"/>
            <a:ext cx="8329215" cy="107722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51F949"/>
                </a:solidFill>
              </a:rPr>
              <a:t>KVETY, TRÁVY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957477" y="2140773"/>
            <a:ext cx="193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k-SK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ČASTI RASTLINY</a:t>
            </a:r>
            <a:r>
              <a:rPr lang="sk-SK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sk-SK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(Pamätáte si?)</a:t>
            </a:r>
            <a:endParaRPr lang="sk-S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285413" y="2140773"/>
            <a:ext cx="4304640" cy="885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Mnohé </a:t>
            </a:r>
            <a:r>
              <a:rPr lang="sk-SK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sú </a:t>
            </a:r>
            <a:r>
              <a:rPr lang="sk-SK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LIEČIVÉ, </a:t>
            </a:r>
            <a:r>
              <a:rPr lang="sk-SK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niektoré sú CHRÁNENÉ.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sk-SK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Viete, čo to znamená?</a:t>
            </a:r>
            <a:endParaRPr lang="sk-SK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697405" y="1448242"/>
            <a:ext cx="35972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sk-SK" sz="2000" b="1" dirty="0" smtClean="0">
                <a:solidFill>
                  <a:srgbClr val="51F9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VEĽA DRUHOV KVETOV A TRÁV. </a:t>
            </a:r>
            <a:endParaRPr lang="sk-SK" sz="2000" b="1" dirty="0">
              <a:solidFill>
                <a:srgbClr val="51F94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18" y="3234639"/>
            <a:ext cx="2831310" cy="283131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6" y="3405132"/>
            <a:ext cx="4262907" cy="23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803" y="805818"/>
            <a:ext cx="8307054" cy="688132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FF00"/>
                </a:solidFill>
              </a:rPr>
              <a:t>KRÍKY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15" y="2634233"/>
            <a:ext cx="2238619" cy="3511559"/>
          </a:xfrm>
          <a:prstGeom prst="rect">
            <a:avLst/>
          </a:prstGeo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7913" y="2107232"/>
            <a:ext cx="2247900" cy="30099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767" y="4949707"/>
            <a:ext cx="2466975" cy="18478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767" y="1970814"/>
            <a:ext cx="2247900" cy="2895600"/>
          </a:xfrm>
          <a:prstGeom prst="rect">
            <a:avLst/>
          </a:prstGeom>
        </p:spPr>
      </p:pic>
      <p:pic>
        <p:nvPicPr>
          <p:cNvPr id="2050" name="Picture 2" descr="Ľuľkovec zlomocný | Čunkšipi čoka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3846" y="3382989"/>
            <a:ext cx="1999247" cy="31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430" y="2231548"/>
            <a:ext cx="1268078" cy="1213209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1759576" y="2107232"/>
            <a:ext cx="82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LIESKA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657600" y="1687132"/>
            <a:ext cx="152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BAZA ČIERNA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442510" y="1674601"/>
            <a:ext cx="144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51F94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ČUČORIEDKA</a:t>
            </a:r>
            <a:endParaRPr lang="sk-SK" b="1" dirty="0">
              <a:solidFill>
                <a:srgbClr val="51F949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9002332" y="1582198"/>
            <a:ext cx="242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ĽUĽKOVEC ZLOMOCNÝ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9408" y="808056"/>
            <a:ext cx="8380732" cy="73740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51F949"/>
                </a:solidFill>
              </a:rPr>
              <a:t>STROMY</a:t>
            </a:r>
            <a:endParaRPr lang="sk-SK" b="1" dirty="0">
              <a:solidFill>
                <a:srgbClr val="51F949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638" y="1915430"/>
            <a:ext cx="2848216" cy="291539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573558" y="1515320"/>
            <a:ext cx="142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LISTNATÉ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354043" y="1546098"/>
            <a:ext cx="139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IHLIČNATÉ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743" y="5139908"/>
            <a:ext cx="3639627" cy="14204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582" y="1915430"/>
            <a:ext cx="2097574" cy="49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</TotalTime>
  <Words>634</Words>
  <Application>Microsoft Office PowerPoint</Application>
  <PresentationFormat>Širokouhlá</PresentationFormat>
  <Paragraphs>155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5" baseType="lpstr">
      <vt:lpstr>Arial</vt:lpstr>
      <vt:lpstr>Calibri</vt:lpstr>
      <vt:lpstr>MS Shell Dlg 2</vt:lpstr>
      <vt:lpstr>Roboto</vt:lpstr>
      <vt:lpstr>Times New Roman</vt:lpstr>
      <vt:lpstr>Wingdings</vt:lpstr>
      <vt:lpstr>Wingdings 3</vt:lpstr>
      <vt:lpstr>Madison</vt:lpstr>
      <vt:lpstr>POĎME SPOLU DO LESA</vt:lpstr>
      <vt:lpstr>TÉMA TÝŽDŇA:  POĎME SPOLU DO LESA</vt:lpstr>
      <vt:lpstr>ČO JE LES ?</vt:lpstr>
      <vt:lpstr>HUBY</vt:lpstr>
      <vt:lpstr>JEDLÉ  HUBY </vt:lpstr>
      <vt:lpstr>     JEDOVATÉ  HUBY                !!!!!!!!!!!!</vt:lpstr>
      <vt:lpstr>KVETY, TRÁVY</vt:lpstr>
      <vt:lpstr>KRÍKY</vt:lpstr>
      <vt:lpstr>STROMY</vt:lpstr>
      <vt:lpstr> LISTNATÉ STROMY</vt:lpstr>
      <vt:lpstr>IHLIČNATÉ STROMY</vt:lpstr>
      <vt:lpstr>ŽIVOČÍCHY    -   poznáš ich?</vt:lpstr>
      <vt:lpstr>POZNÁŠ TÝCHTO OBYVATEĽOV LESA?</vt:lpstr>
      <vt:lpstr>Prezentácia programu PowerPoint</vt:lpstr>
      <vt:lpstr>Prezentácia programu PowerPoint</vt:lpstr>
      <vt:lpstr>NEŽIVÁ PRÍRODA - VODA V LESE</vt:lpstr>
      <vt:lpstr>- KAMENE, SKALY, PÔDA, VZDUCH</vt:lpstr>
      <vt:lpstr>AKO SA SPRÁVAME V LESE?</vt:lpstr>
      <vt:lpstr>POZRI SI OBRÁZKY.  POROZPRÁVAJ, ČO DETI ROBIA.  JE TO SPRÁVNE?</vt:lpstr>
      <vt:lpstr>Prezentácia programu PowerPoint</vt:lpstr>
      <vt:lpstr>Prezentácia programu PowerPoint</vt:lpstr>
      <vt:lpstr>ČO DO LESA NEPATRÍ?  Prečo?</vt:lpstr>
      <vt:lpstr>Tak skúsme si ešte raz zopakovať:</vt:lpstr>
      <vt:lpstr>Prezentácia programu PowerPoint</vt:lpstr>
      <vt:lpstr>ZASPIEVAJTE SI </vt:lpstr>
      <vt:lpstr>ROZPRÁVKY  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POĎME SPOLU DO LESA</dc:title>
  <dc:creator>Machat</dc:creator>
  <cp:lastModifiedBy>Riaditelka</cp:lastModifiedBy>
  <cp:revision>58</cp:revision>
  <dcterms:created xsi:type="dcterms:W3CDTF">2020-04-03T14:05:05Z</dcterms:created>
  <dcterms:modified xsi:type="dcterms:W3CDTF">2020-04-19T16:03:55Z</dcterms:modified>
</cp:coreProperties>
</file>