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8" r:id="rId2"/>
    <p:sldId id="268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57" d="100"/>
          <a:sy n="57" d="100"/>
        </p:scale>
        <p:origin x="-35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D25C8C-D76B-48D3-AE00-79406281602C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CFC1E7-A16F-4169-8C92-EB5E10F351E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91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5C8C-D76B-48D3-AE00-79406281602C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1E7-A16F-4169-8C92-EB5E10F351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32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5C8C-D76B-48D3-AE00-79406281602C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1E7-A16F-4169-8C92-EB5E10F351E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267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5C8C-D76B-48D3-AE00-79406281602C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1E7-A16F-4169-8C92-EB5E10F351E4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56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5C8C-D76B-48D3-AE00-79406281602C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1E7-A16F-4169-8C92-EB5E10F351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96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5C8C-D76B-48D3-AE00-79406281602C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1E7-A16F-4169-8C92-EB5E10F351E4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885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5C8C-D76B-48D3-AE00-79406281602C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1E7-A16F-4169-8C92-EB5E10F351E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52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5C8C-D76B-48D3-AE00-79406281602C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1E7-A16F-4169-8C92-EB5E10F351E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60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5C8C-D76B-48D3-AE00-79406281602C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1E7-A16F-4169-8C92-EB5E10F351E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37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5C8C-D76B-48D3-AE00-79406281602C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1E7-A16F-4169-8C92-EB5E10F351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870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5C8C-D76B-48D3-AE00-79406281602C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1E7-A16F-4169-8C92-EB5E10F351E4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85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5C8C-D76B-48D3-AE00-79406281602C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1E7-A16F-4169-8C92-EB5E10F351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7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5C8C-D76B-48D3-AE00-79406281602C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1E7-A16F-4169-8C92-EB5E10F351E4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6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5C8C-D76B-48D3-AE00-79406281602C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1E7-A16F-4169-8C92-EB5E10F351E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05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5C8C-D76B-48D3-AE00-79406281602C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1E7-A16F-4169-8C92-EB5E10F351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30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5C8C-D76B-48D3-AE00-79406281602C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1E7-A16F-4169-8C92-EB5E10F351E4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99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5C8C-D76B-48D3-AE00-79406281602C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1E7-A16F-4169-8C92-EB5E10F351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47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D25C8C-D76B-48D3-AE00-79406281602C}" type="datetimeFigureOut">
              <a:rPr lang="pl-PL" smtClean="0"/>
              <a:t>2020-04-01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CFC1E7-A16F-4169-8C92-EB5E10F351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018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29458"/>
              </p:ext>
            </p:extLst>
          </p:nvPr>
        </p:nvGraphicFramePr>
        <p:xfrm>
          <a:off x="1295400" y="1800665"/>
          <a:ext cx="9601200" cy="2516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1200">
                  <a:extLst>
                    <a:ext uri="{9D8B030D-6E8A-4147-A177-3AD203B41FA5}">
                      <a16:colId xmlns:a16="http://schemas.microsoft.com/office/drawing/2014/main" xmlns="" val="287879850"/>
                    </a:ext>
                  </a:extLst>
                </a:gridCol>
              </a:tblGrid>
              <a:tr h="2516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4000" dirty="0" smtClean="0">
                          <a:effectLst/>
                          <a:latin typeface="Arial Black" panose="020B0A04020102020204" pitchFamily="34" charset="0"/>
                        </a:rPr>
                        <a:t>Jak </a:t>
                      </a:r>
                      <a:r>
                        <a:rPr lang="pl-PL" sz="4000" dirty="0">
                          <a:effectLst/>
                          <a:latin typeface="Arial Black" panose="020B0A04020102020204" pitchFamily="34" charset="0"/>
                        </a:rPr>
                        <a:t>się </a:t>
                      </a:r>
                      <a:r>
                        <a:rPr lang="pl-PL" sz="4000" dirty="0" smtClean="0">
                          <a:effectLst/>
                          <a:latin typeface="Arial Black" panose="020B0A04020102020204" pitchFamily="34" charset="0"/>
                        </a:rPr>
                        <a:t>uczyć, </a:t>
                      </a:r>
                      <a:r>
                        <a:rPr lang="pl-PL" sz="4000" baseline="0" dirty="0" smtClean="0">
                          <a:effectLst/>
                          <a:latin typeface="Arial Black" panose="020B0A04020102020204" pitchFamily="34" charset="0"/>
                        </a:rPr>
                        <a:t> aby się nauczyć? </a:t>
                      </a:r>
                      <a:endParaRPr lang="pl-PL" sz="4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367871326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247" y="3460652"/>
            <a:ext cx="3385990" cy="269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65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6834" y="351692"/>
            <a:ext cx="5210072" cy="5211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i="1" u="sng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Istnieją cztery główne style uczenia się: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i="1" u="sng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wzrokowy</a:t>
            </a: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 wzrokowcy uczą się, </a:t>
            </a:r>
            <a:r>
              <a:rPr lang="pl-PL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patrząc</a:t>
            </a:r>
            <a:r>
              <a:rPr lang="pl-PL" i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Aft>
                <a:spcPts val="800"/>
              </a:spcAft>
            </a:pPr>
            <a:r>
              <a:rPr lang="pl-PL" i="1" u="sng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słuchowy</a:t>
            </a: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słuchowcy uczą się, słuchając, słysząc samych siebie w rozmowie i dyskutując z innymi,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i="1" u="sng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dotykowy</a:t>
            </a: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(czuciowy)– dotykowcy uczą się, dotykając, doznając wrażeń na powierzchni skóry, łącząc to, czego się uczą ze zmysłem dotyku i emocjami,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i="1" u="sng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kinestetyczny </a:t>
            </a:r>
            <a:r>
              <a:rPr lang="pl-PL" u="sng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(ruchowy) </a:t>
            </a: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kinestetycy uczą się, poruszając dużymi mięśniami w przestrzeni, angażując się w naukę poprzez odgrywanie ról, eksperymenty, uczestnicząc w różnych czynnościach.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366" y="1922386"/>
            <a:ext cx="4402183" cy="30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7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154" y="900332"/>
            <a:ext cx="4105758" cy="462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 to jeszcze nie wszystko: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aby nauczyć się czytać - musisz czytać,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aby nauczyć się rozumienia mowy - musisz jej słuchać,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aby nauczyć się pisać - musisz pisać,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</a:rPr>
              <a:t>aby nauczyć się mówić - musisz mówić, choćby do samego siebie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40" y="1055078"/>
            <a:ext cx="5473508" cy="39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7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4738" y="1139483"/>
            <a:ext cx="5767754" cy="2434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l-PL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Jeśli zobaczysz lub usłyszysz – zapomnisz.</a:t>
            </a:r>
            <a:endParaRPr lang="pl-PL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l-PL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Jeśli zobaczysz i usłyszysz – zapamiętasz.</a:t>
            </a:r>
            <a:endParaRPr lang="pl-PL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pl-PL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Jeśli zobaczysz , usłyszysz i zrobisz – zrozumiesz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93" y="1662610"/>
            <a:ext cx="3404380" cy="383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69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7097" y="689317"/>
            <a:ext cx="5865223" cy="457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 tych, co chcą wiedzieć więcej: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Baddeley A., Pamięć. Poradnik użytkownika, Warszawa1998.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Dryden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G.,Vos J., Rewolucja w uczeniu, Poznań 2000.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Gamon D., Bragdona A.D., Ucz się szybciej, zapamiętuj więcej, Warszawa 2003.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Garczyński S., Sztuka pamiętania, Warszawa 1963.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Linksman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R., W jaki sposób szybko się uczyć, Warszawa 2001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Rudniański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J., Jak się uczyć, Warszawa 1987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Życzę powodzenia w nauce zdalnej 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l-PL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128" y="689317"/>
            <a:ext cx="3538245" cy="3177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089" y="4059817"/>
            <a:ext cx="2009689" cy="18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543" y="858130"/>
            <a:ext cx="54381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Motywacja </a:t>
            </a:r>
            <a:r>
              <a:rPr lang="pl-PL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–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l-PL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jest jednym z głównych warunków powodzenia w nauce. </a:t>
            </a:r>
            <a:endParaRPr lang="pl-PL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Należy zadać sobie pytanie </a:t>
            </a:r>
            <a:endParaRPr lang="pl-PL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pl-PL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PO CO SIE UCZYĆ</a:t>
            </a:r>
            <a:r>
              <a:rPr lang="pl-PL" b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pl-PL" b="1" dirty="0">
                <a:latin typeface="Arial Black" panose="020B0A04020102020204" pitchFamily="34" charset="0"/>
              </a:rPr>
              <a:t>UCZĘ </a:t>
            </a:r>
            <a:r>
              <a:rPr lang="pl-PL" b="1" dirty="0" smtClean="0">
                <a:latin typeface="Arial Black" panose="020B0A04020102020204" pitchFamily="34" charset="0"/>
              </a:rPr>
              <a:t>SIĘ, </a:t>
            </a:r>
            <a:r>
              <a:rPr lang="pl-PL" b="1" dirty="0">
                <a:latin typeface="Arial Black" panose="020B0A04020102020204" pitchFamily="34" charset="0"/>
              </a:rPr>
              <a:t>BO CHCĘ:</a:t>
            </a:r>
            <a:endParaRPr lang="pl-PL" dirty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r>
              <a:rPr lang="pl-PL" dirty="0">
                <a:latin typeface="Arial Black" panose="020B0A04020102020204" pitchFamily="34" charset="0"/>
              </a:rPr>
              <a:t> - dużo wiedzieć i umieć,</a:t>
            </a:r>
          </a:p>
          <a:p>
            <a:pPr>
              <a:lnSpc>
                <a:spcPct val="200000"/>
              </a:lnSpc>
            </a:pPr>
            <a:r>
              <a:rPr lang="pl-PL" dirty="0">
                <a:latin typeface="Arial Black" panose="020B0A04020102020204" pitchFamily="34" charset="0"/>
              </a:rPr>
              <a:t> - być dobrym uczniem,</a:t>
            </a:r>
          </a:p>
          <a:p>
            <a:pPr>
              <a:lnSpc>
                <a:spcPct val="200000"/>
              </a:lnSpc>
            </a:pPr>
            <a:r>
              <a:rPr lang="pl-PL" dirty="0">
                <a:latin typeface="Arial Black" panose="020B0A04020102020204" pitchFamily="34" charset="0"/>
              </a:rPr>
              <a:t> - </a:t>
            </a:r>
            <a:r>
              <a:rPr lang="pl-PL" dirty="0" smtClean="0">
                <a:latin typeface="Arial Black" panose="020B0A04020102020204" pitchFamily="34" charset="0"/>
              </a:rPr>
              <a:t>zdać egzamin,</a:t>
            </a:r>
          </a:p>
          <a:p>
            <a:pPr>
              <a:lnSpc>
                <a:spcPct val="200000"/>
              </a:lnSpc>
            </a:pPr>
            <a:r>
              <a:rPr lang="pl-PL" dirty="0" smtClean="0">
                <a:latin typeface="Arial Black" panose="020B0A04020102020204" pitchFamily="34" charset="0"/>
              </a:rPr>
              <a:t>- </a:t>
            </a:r>
            <a:r>
              <a:rPr lang="pl-PL" dirty="0">
                <a:latin typeface="Arial Black" panose="020B0A04020102020204" pitchFamily="34" charset="0"/>
              </a:rPr>
              <a:t>wiele osiągnąć w życiu.</a:t>
            </a:r>
            <a:endParaRPr lang="pl-PL" b="1" dirty="0">
              <a:solidFill>
                <a:srgbClr val="C00000"/>
              </a:solidFill>
              <a:latin typeface="Arial Black" panose="020B0A04020102020204" pitchFamily="34" charset="0"/>
              <a:cs typeface="Verdana" panose="020B0604030504040204" pitchFamily="34" charset="0"/>
            </a:endParaRPr>
          </a:p>
          <a:p>
            <a:endParaRPr lang="pl-P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486" y="1786598"/>
            <a:ext cx="3446585" cy="40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6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8902" y="464234"/>
            <a:ext cx="812509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UCZĘ SIĘ BO MOGĘ:</a:t>
            </a:r>
            <a:endParaRPr lang="pl-PL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- lepiej wykorzystać </a:t>
            </a:r>
            <a:r>
              <a:rPr lang="pl-PL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mózg,</a:t>
            </a:r>
            <a:endParaRPr lang="pl-PL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- k</a:t>
            </a:r>
            <a:r>
              <a:rPr lang="pl-PL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reatywnie i aktywnie wykorzystać czas,</a:t>
            </a:r>
            <a:endParaRPr lang="pl-PL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- </a:t>
            </a:r>
            <a:r>
              <a:rPr lang="pl-PL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udowodnić sobie, że potrafię,</a:t>
            </a:r>
            <a:endParaRPr lang="pl-PL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- znaleźć sie wśród najlepszych, </a:t>
            </a:r>
            <a:endParaRPr lang="pl-PL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- odnieść sukces </a:t>
            </a:r>
            <a:endParaRPr lang="pl-PL" dirty="0" smtClean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l-PL" dirty="0" smtClean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Arial Black" panose="020B0A04020102020204" pitchFamily="34" charset="0"/>
              </a:rPr>
              <a:t>UCZĘ SIĘ BO POTRAFIĘ: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Arial Black" panose="020B0A04020102020204" pitchFamily="34" charset="0"/>
              </a:rPr>
              <a:t>- słuchać z uwagą,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Arial Black" panose="020B0A04020102020204" pitchFamily="34" charset="0"/>
              </a:rPr>
              <a:t>-aktywnie czytać,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Arial Black" panose="020B0A04020102020204" pitchFamily="34" charset="0"/>
              </a:rPr>
              <a:t>- notować,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Arial Black" panose="020B0A04020102020204" pitchFamily="34" charset="0"/>
              </a:rPr>
              <a:t>- zapamiętywać,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Arial Black" panose="020B0A04020102020204" pitchFamily="34" charset="0"/>
              </a:rPr>
              <a:t>- zdawać egzaminy</a:t>
            </a:r>
            <a:endParaRPr lang="pl-PL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582" y="2046849"/>
            <a:ext cx="5692698" cy="38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9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6650" y="422030"/>
            <a:ext cx="5617029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>
                <a:latin typeface="Arial Black" panose="020B0A04020102020204" pitchFamily="34" charset="0"/>
                <a:ea typeface="Times New Roman" panose="02020603050405020304" pitchFamily="18" charset="0"/>
              </a:rPr>
              <a:t>DOBRE PRZYGOTOWANIE TO </a:t>
            </a:r>
            <a:r>
              <a:rPr lang="pl-PL" b="1" i="1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PODSTAWA</a:t>
            </a:r>
            <a:endParaRPr lang="pl-PL" b="1" i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b="1" dirty="0" smtClean="0">
                <a:latin typeface="Arial Black" panose="020B0A04020102020204" pitchFamily="34" charset="0"/>
              </a:rPr>
              <a:t>- Posprzątaj </a:t>
            </a:r>
            <a:r>
              <a:rPr lang="pl-PL" b="1" dirty="0">
                <a:latin typeface="Arial Black" panose="020B0A04020102020204" pitchFamily="34" charset="0"/>
              </a:rPr>
              <a:t>pokój i </a:t>
            </a:r>
            <a:r>
              <a:rPr lang="pl-PL" b="1" dirty="0" smtClean="0">
                <a:latin typeface="Arial Black" panose="020B0A04020102020204" pitchFamily="34" charset="0"/>
              </a:rPr>
              <a:t>biurko – bałagan będzie cię rozpraszać</a:t>
            </a:r>
            <a:r>
              <a:rPr lang="pl-PL" dirty="0" smtClean="0">
                <a:latin typeface="Arial Black" panose="020B0A04020102020204" pitchFamily="34" charset="0"/>
              </a:rPr>
              <a:t>.</a:t>
            </a:r>
            <a:endParaRPr lang="pl-PL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b="1" dirty="0" smtClean="0">
                <a:latin typeface="Arial Black" panose="020B0A04020102020204" pitchFamily="34" charset="0"/>
              </a:rPr>
              <a:t>- Wyśpij </a:t>
            </a:r>
            <a:r>
              <a:rPr lang="pl-PL" b="1" dirty="0">
                <a:latin typeface="Arial Black" panose="020B0A04020102020204" pitchFamily="34" charset="0"/>
              </a:rPr>
              <a:t>się.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b="1" dirty="0">
                <a:latin typeface="Arial Black" panose="020B0A04020102020204" pitchFamily="34" charset="0"/>
              </a:rPr>
              <a:t>Śpiący umysł to </a:t>
            </a:r>
            <a:r>
              <a:rPr lang="pl-PL" b="1" dirty="0" smtClean="0">
                <a:latin typeface="Arial Black" panose="020B0A04020102020204" pitchFamily="34" charset="0"/>
              </a:rPr>
              <a:t>„leniwy” </a:t>
            </a:r>
            <a:r>
              <a:rPr lang="pl-PL" b="1" dirty="0">
                <a:latin typeface="Arial Black" panose="020B0A04020102020204" pitchFamily="34" charset="0"/>
              </a:rPr>
              <a:t>umysł.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latin typeface="Arial Black" panose="020B0A04020102020204" pitchFamily="34" charset="0"/>
              </a:rPr>
              <a:t>- Przygotuj </a:t>
            </a:r>
            <a:r>
              <a:rPr lang="pl-PL" b="1" dirty="0">
                <a:latin typeface="Arial Black" panose="020B0A04020102020204" pitchFamily="34" charset="0"/>
              </a:rPr>
              <a:t>wszystkie </a:t>
            </a:r>
            <a:r>
              <a:rPr lang="pl-PL" b="1" dirty="0" smtClean="0">
                <a:latin typeface="Arial Black" panose="020B0A04020102020204" pitchFamily="34" charset="0"/>
              </a:rPr>
              <a:t>materiały</a:t>
            </a:r>
            <a:r>
              <a:rPr lang="pl-PL" b="1" dirty="0">
                <a:latin typeface="Arial Black" panose="020B0A04020102020204" pitchFamily="34" charset="0"/>
              </a:rPr>
              <a:t> </a:t>
            </a:r>
            <a:r>
              <a:rPr lang="pl-PL" b="1" dirty="0" smtClean="0">
                <a:latin typeface="Arial Black" panose="020B0A04020102020204" pitchFamily="34" charset="0"/>
              </a:rPr>
              <a:t>– zeszyty, książki, długopis. </a:t>
            </a:r>
            <a:endParaRPr lang="pl-PL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b="1" dirty="0" smtClean="0">
                <a:latin typeface="Arial Black" panose="020B0A04020102020204" pitchFamily="34" charset="0"/>
              </a:rPr>
              <a:t>- Przygotuj </a:t>
            </a:r>
            <a:r>
              <a:rPr lang="pl-PL" b="1" dirty="0">
                <a:latin typeface="Arial Black" panose="020B0A04020102020204" pitchFamily="34" charset="0"/>
              </a:rPr>
              <a:t>dokładny plan </a:t>
            </a:r>
            <a:r>
              <a:rPr lang="pl-PL" b="1" dirty="0" smtClean="0">
                <a:latin typeface="Arial Black" panose="020B0A04020102020204" pitchFamily="34" charset="0"/>
              </a:rPr>
              <a:t>nauki- abyś mógł „odhaczać” zrobione rzeczy, będziesz widział postępy  swojej pracy.</a:t>
            </a:r>
            <a:r>
              <a:rPr lang="pl-PL" dirty="0" smtClean="0"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latin typeface="Arial Black" panose="020B0A04020102020204" pitchFamily="34" charset="0"/>
              </a:rPr>
              <a:t>-Ustaw </a:t>
            </a:r>
            <a:r>
              <a:rPr lang="pl-PL" b="1" dirty="0">
                <a:latin typeface="Arial Black" panose="020B0A04020102020204" pitchFamily="34" charset="0"/>
              </a:rPr>
              <a:t>sobie w pobliżu biurka wodę/herbatę/ kanapki/owoce czy </a:t>
            </a:r>
            <a:r>
              <a:rPr lang="pl-PL" b="1" dirty="0" smtClean="0">
                <a:latin typeface="Arial Black" panose="020B0A04020102020204" pitchFamily="34" charset="0"/>
              </a:rPr>
              <a:t>cokolwiek innego, co lubisz, abyś nie musiał co chwilę odrywać się od nauki </a:t>
            </a:r>
            <a:endParaRPr lang="pl-PL" b="1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134" y="1506248"/>
            <a:ext cx="3587261" cy="41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2874" y="858128"/>
            <a:ext cx="81311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1" dirty="0" smtClean="0">
                <a:latin typeface="Arial Black" panose="020B0A04020102020204" pitchFamily="34" charset="0"/>
              </a:rPr>
              <a:t>- Unikaj </a:t>
            </a:r>
            <a:r>
              <a:rPr lang="pl-PL" sz="1600" b="1" dirty="0">
                <a:latin typeface="Arial Black" panose="020B0A04020102020204" pitchFamily="34" charset="0"/>
              </a:rPr>
              <a:t>słodkich gazowanych napojów. </a:t>
            </a:r>
            <a:r>
              <a:rPr lang="pl-PL" sz="1600" dirty="0">
                <a:latin typeface="Arial Black" panose="020B0A04020102020204" pitchFamily="34" charset="0"/>
              </a:rPr>
              <a:t>Przed nauką warto uzupełnić poziom glukozy, czyli zjeść coś słodkiego, ale nie cukier. Najlepsze są mandarynki i winogrona.</a:t>
            </a:r>
          </a:p>
          <a:p>
            <a:pPr>
              <a:lnSpc>
                <a:spcPct val="150000"/>
              </a:lnSpc>
            </a:pPr>
            <a:r>
              <a:rPr lang="pl-PL" sz="1600" b="1" dirty="0" smtClean="0">
                <a:latin typeface="Arial Black" panose="020B0A04020102020204" pitchFamily="34" charset="0"/>
              </a:rPr>
              <a:t>- Zadbaj </a:t>
            </a:r>
            <a:r>
              <a:rPr lang="pl-PL" sz="1600" b="1" dirty="0">
                <a:latin typeface="Arial Black" panose="020B0A04020102020204" pitchFamily="34" charset="0"/>
              </a:rPr>
              <a:t>dobre miejsce do nauki</a:t>
            </a:r>
            <a:r>
              <a:rPr lang="pl-PL" sz="1600" dirty="0">
                <a:latin typeface="Arial Black" panose="020B0A04020102020204" pitchFamily="34" charset="0"/>
              </a:rPr>
              <a:t>.</a:t>
            </a:r>
            <a:r>
              <a:rPr lang="pl-PL" sz="1600" b="1" dirty="0">
                <a:latin typeface="Arial Black" panose="020B0A04020102020204" pitchFamily="34" charset="0"/>
              </a:rPr>
              <a:t> </a:t>
            </a:r>
            <a:r>
              <a:rPr lang="pl-PL" sz="1600" dirty="0">
                <a:latin typeface="Arial Black" panose="020B0A04020102020204" pitchFamily="34" charset="0"/>
              </a:rPr>
              <a:t>Przewietrz pokój. Świeże powietrze to najlepszy przyjaciel ucznia.</a:t>
            </a:r>
            <a:r>
              <a:rPr lang="pl-PL" sz="1600" b="1" dirty="0">
                <a:latin typeface="Arial Black" panose="020B0A04020102020204" pitchFamily="34" charset="0"/>
              </a:rPr>
              <a:t> </a:t>
            </a:r>
            <a:endParaRPr lang="pl-PL" sz="16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600" b="1" dirty="0" smtClean="0">
                <a:latin typeface="Arial Black" panose="020B0A04020102020204" pitchFamily="34" charset="0"/>
              </a:rPr>
              <a:t>- Ubierz </a:t>
            </a:r>
            <a:r>
              <a:rPr lang="pl-PL" sz="1600" b="1" dirty="0">
                <a:latin typeface="Arial Black" panose="020B0A04020102020204" pitchFamily="34" charset="0"/>
              </a:rPr>
              <a:t>się wygodnie i ciepło. </a:t>
            </a:r>
            <a:r>
              <a:rPr lang="pl-PL" sz="1600" dirty="0">
                <a:latin typeface="Arial Black" panose="020B0A04020102020204" pitchFamily="34" charset="0"/>
              </a:rPr>
              <a:t>Uciekające z ciała ciepło to niesamowity </a:t>
            </a:r>
            <a:r>
              <a:rPr lang="pl-PL" sz="1600" dirty="0" smtClean="0">
                <a:latin typeface="Arial Black" panose="020B0A04020102020204" pitchFamily="34" charset="0"/>
              </a:rPr>
              <a:t>demotywator</a:t>
            </a:r>
            <a:r>
              <a:rPr lang="pl-PL" sz="1600" dirty="0">
                <a:latin typeface="Arial Black" panose="020B0A04020102020204" pitchFamily="34" charset="0"/>
              </a:rPr>
              <a:t>. </a:t>
            </a:r>
            <a:r>
              <a:rPr lang="pl-PL" sz="1600" dirty="0" smtClean="0">
                <a:latin typeface="Arial Black" panose="020B0A04020102020204" pitchFamily="34" charset="0"/>
              </a:rPr>
              <a:t>Pojawi się </a:t>
            </a:r>
            <a:r>
              <a:rPr lang="pl-PL" sz="1600" dirty="0">
                <a:latin typeface="Arial Black" panose="020B0A04020102020204" pitchFamily="34" charset="0"/>
              </a:rPr>
              <a:t>senność i niechęć. </a:t>
            </a:r>
            <a:endParaRPr lang="pl-PL" sz="16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600" b="1" dirty="0" smtClean="0">
                <a:latin typeface="Arial Black" panose="020B0A04020102020204" pitchFamily="34" charset="0"/>
              </a:rPr>
              <a:t> - Dbaj </a:t>
            </a:r>
            <a:r>
              <a:rPr lang="pl-PL" sz="1600" b="1" dirty="0">
                <a:latin typeface="Arial Black" panose="020B0A04020102020204" pitchFamily="34" charset="0"/>
              </a:rPr>
              <a:t>o dobre oświetlenie pokoju.</a:t>
            </a:r>
            <a:endParaRPr lang="pl-PL" sz="16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600" b="1" dirty="0" smtClean="0">
                <a:latin typeface="Arial Black" panose="020B0A04020102020204" pitchFamily="34" charset="0"/>
              </a:rPr>
              <a:t>- Wymyśl </a:t>
            </a:r>
            <a:r>
              <a:rPr lang="pl-PL" sz="1600" b="1" dirty="0">
                <a:latin typeface="Arial Black" panose="020B0A04020102020204" pitchFamily="34" charset="0"/>
              </a:rPr>
              <a:t>zawczasu wszystkie inne </a:t>
            </a:r>
            <a:r>
              <a:rPr lang="pl-PL" sz="1600" b="1" dirty="0" smtClean="0">
                <a:latin typeface="Arial Black" panose="020B0A04020102020204" pitchFamily="34" charset="0"/>
              </a:rPr>
              <a:t>wymówki</a:t>
            </a:r>
            <a:r>
              <a:rPr lang="pl-PL" sz="1600" dirty="0" smtClean="0">
                <a:latin typeface="Arial Black" panose="020B0A04020102020204" pitchFamily="34" charset="0"/>
              </a:rPr>
              <a:t>, jakie </a:t>
            </a:r>
            <a:r>
              <a:rPr lang="pl-PL" sz="1600" dirty="0">
                <a:latin typeface="Arial Black" panose="020B0A04020102020204" pitchFamily="34" charset="0"/>
              </a:rPr>
              <a:t>Twoja psychika może próbować Ci  podrzucić w trakcie nauki już teraz. </a:t>
            </a:r>
          </a:p>
          <a:p>
            <a:pPr>
              <a:lnSpc>
                <a:spcPct val="150000"/>
              </a:lnSpc>
            </a:pPr>
            <a:r>
              <a:rPr lang="pl-PL" sz="1600" b="1" dirty="0" smtClean="0">
                <a:latin typeface="Arial Black" panose="020B0A04020102020204" pitchFamily="34" charset="0"/>
              </a:rPr>
              <a:t> - Wybierz </a:t>
            </a:r>
            <a:r>
              <a:rPr lang="pl-PL" sz="1600" b="1" dirty="0">
                <a:latin typeface="Arial Black" panose="020B0A04020102020204" pitchFamily="34" charset="0"/>
              </a:rPr>
              <a:t>odpowiednią muzykę.</a:t>
            </a:r>
            <a:r>
              <a:rPr lang="pl-PL" sz="1600" dirty="0">
                <a:latin typeface="Arial Black" panose="020B0A04020102020204" pitchFamily="34" charset="0"/>
              </a:rPr>
              <a:t> </a:t>
            </a:r>
            <a:r>
              <a:rPr lang="pl-PL" sz="1600" dirty="0" smtClean="0">
                <a:latin typeface="Arial Black" panose="020B0A04020102020204" pitchFamily="34" charset="0"/>
              </a:rPr>
              <a:t>A </a:t>
            </a:r>
            <a:r>
              <a:rPr lang="pl-PL" sz="1600" dirty="0">
                <a:latin typeface="Arial Black" panose="020B0A04020102020204" pitchFamily="34" charset="0"/>
              </a:rPr>
              <a:t>jeśli lubisz się uczyć w idealnej </a:t>
            </a:r>
            <a:r>
              <a:rPr lang="pl-PL" sz="1600" dirty="0" smtClean="0">
                <a:latin typeface="Arial Black" panose="020B0A04020102020204" pitchFamily="34" charset="0"/>
              </a:rPr>
              <a:t>ciszy, wyłącz wszystkie media.</a:t>
            </a:r>
            <a:endParaRPr lang="pl-PL" sz="1600" b="1" i="1" dirty="0">
              <a:latin typeface="Arial Black" panose="020B0A04020102020204" pitchFamily="34" charset="0"/>
            </a:endParaRPr>
          </a:p>
          <a:p>
            <a:endParaRPr lang="pl-PL" b="1" i="1" dirty="0">
              <a:latin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813" y="2447778"/>
            <a:ext cx="2143125" cy="269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6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3406" y="1083212"/>
            <a:ext cx="6233997" cy="405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u="sng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Nastawienie psychiczne: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Zaplanuj </a:t>
            </a:r>
            <a:r>
              <a:rPr lang="pl-PL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razu przerwy między nauką</a:t>
            </a:r>
            <a:r>
              <a:rPr lang="pl-PL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16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 planuj zbyt </a:t>
            </a:r>
            <a:r>
              <a:rPr lang="pl-PL" sz="16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dużo</a:t>
            </a:r>
            <a:r>
              <a:rPr lang="pl-PL" sz="16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Lepiej zaplanować mniej do </a:t>
            </a:r>
            <a:r>
              <a:rPr lang="pl-PL" sz="16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nauki</a:t>
            </a:r>
            <a:br>
              <a:rPr lang="pl-PL" sz="16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wywiązać się z swoich planów, niż więcej i ich nie wykonać.</a:t>
            </a:r>
            <a:endParaRPr lang="pl-PL" sz="1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Nie </a:t>
            </a:r>
            <a:r>
              <a:rPr lang="pl-PL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rób przed nauką niczego mogącego wywołać silne </a:t>
            </a:r>
            <a:r>
              <a:rPr lang="pl-PL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emocje lub stres.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l-PL" b="1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skutecznej nauce bardzo ważna jest </a:t>
            </a:r>
            <a:r>
              <a:rPr lang="pl-PL" b="1" i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Pamięć !</a:t>
            </a:r>
            <a:endParaRPr lang="pl-PL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802" y="1410789"/>
            <a:ext cx="3170936" cy="357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6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0606" y="744583"/>
            <a:ext cx="7633732" cy="5616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l-PL" b="1" u="sng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TECHNIKI ZAPAMIĘTYWANIA . 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pl-PL" b="1" u="sng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Działanie: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Podkreślamy w książce najważniejsze rzeczy (szczególnie ważne dla wzrokowców).Sporządzamy plan rozdziału </a:t>
            </a:r>
            <a:r>
              <a:rPr lang="pl-PL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będzie pomocny przy różnych powtórkach).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 </a:t>
            </a:r>
            <a:r>
              <a:rPr lang="pl-PL" b="1" u="sng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Czas: 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epiej </a:t>
            </a: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pamiętamy materiał 2-3 dni po nauczeniu niż bezpośrednio po wyuczeniu (nie powinno uczyć się trudnych przedmiotów z dnia na dzień, gdyż towarzyszy temu stres oraz słabsza pamięć)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¨      </a:t>
            </a:r>
            <a:r>
              <a:rPr lang="pl-PL" b="1" u="sng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Powtarzanie: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Korzystnie na zapamiętywanie wpływa powtórzenie </a:t>
            </a:r>
            <a:r>
              <a:rPr lang="pl-PL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materiału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( 2-3 razy), szczególnie rano.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</a:rPr>
              <a:t>Jeżeli jesteśmy słuchowcami, powinniśmy się  uczyć  </a:t>
            </a:r>
            <a:r>
              <a:rPr lang="pl-PL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/>
            </a:r>
            <a:br>
              <a:rPr lang="pl-PL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pl-PL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i </a:t>
            </a:r>
            <a:r>
              <a:rPr lang="pl-PL" b="1" i="1" dirty="0">
                <a:latin typeface="Arial Black" panose="020B0A04020102020204" pitchFamily="34" charset="0"/>
                <a:ea typeface="Times New Roman" panose="02020603050405020304" pitchFamily="18" charset="0"/>
              </a:rPr>
              <a:t>powtarzać na głos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286" y="2062016"/>
            <a:ext cx="2143125" cy="247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6942" y="1069145"/>
            <a:ext cx="7230793" cy="5050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u="sng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Kolejność odrabiania lekcji : 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zła – Jeśli odrabiamy </a:t>
            </a: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jedna po drugiej lekcji z tego samego przedmiotu, np. język polski – historia -zapamiętujemy</a:t>
            </a:r>
            <a:r>
              <a:rPr lang="pl-PL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gorzej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prawidłowa – </a:t>
            </a: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Jeżeli odrabiamy jedna po drugiej lekcje kontrastujące z </a:t>
            </a:r>
            <a:r>
              <a:rPr lang="pl-PL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sobą, </a:t>
            </a: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np. historia – matematyka.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powinno się odrabiać na przemian zadania pisemne, a potem ustne. Zawsze zaczynać powinno się od najtrudniejszych, kończyć na najłatwiejszych (ulubione przedmioty).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pl-PL" b="1" u="sng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Przerwy: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Robić powinno się w czasie nauki przerwy krótsze (2-3 minutowe), w czasie nauki jednego przedmiotu. Dłuższe (10 minut ) przy przejściu od jednego do drugiego przedmiotu – lepiej da się  zapamiętać.</a:t>
            </a:r>
            <a:endParaRPr lang="pl-PL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734" y="1519311"/>
            <a:ext cx="2897945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7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0971" y="604910"/>
            <a:ext cx="6313380" cy="4715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STYLE UCZENIA SIĘ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Ludzie uczą się na różne sposoby. Odbierając informacje ze świata zewnętrznego korzystamy ze wszystkich zmysłów, jednak </a:t>
            </a:r>
            <a:r>
              <a:rPr lang="pl-PL" u="sng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czasem jeden z nich specjalizuje się lepiej niż pozostałe i to sprawia, że łatwiej nam korzystać z tego właśnie zmysłu przy przyswajaniu nowego materiału.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126" y="1125415"/>
            <a:ext cx="3108960" cy="39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10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</TotalTime>
  <Words>545</Words>
  <Application>Microsoft Office PowerPoint</Application>
  <PresentationFormat>Niestandardowy</PresentationFormat>
  <Paragraphs>83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Organic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</dc:creator>
  <cp:lastModifiedBy>komputer</cp:lastModifiedBy>
  <cp:revision>25</cp:revision>
  <dcterms:created xsi:type="dcterms:W3CDTF">2020-03-25T07:29:02Z</dcterms:created>
  <dcterms:modified xsi:type="dcterms:W3CDTF">2020-04-01T14:15:49Z</dcterms:modified>
</cp:coreProperties>
</file>