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0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744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63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95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59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9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10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04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5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1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2CB8D-E63D-401B-88C2-E2619881D63C}" type="datetimeFigureOut">
              <a:rPr lang="pl-PL" smtClean="0"/>
              <a:t>29.03.2020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FA7FF-FBAE-4407-BA06-0398A5C7D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200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s://pl.wikipedia.org/wiki/Genua" TargetMode="External"/><Relationship Id="rId18" Type="http://schemas.openxmlformats.org/officeDocument/2006/relationships/hyperlink" Target="https://pl.wikipedia.org/wiki/Toskania" TargetMode="External"/><Relationship Id="rId26" Type="http://schemas.openxmlformats.org/officeDocument/2006/relationships/image" Target="../media/image18.png"/><Relationship Id="rId39" Type="http://schemas.openxmlformats.org/officeDocument/2006/relationships/image" Target="../media/image31.png"/><Relationship Id="rId21" Type="http://schemas.openxmlformats.org/officeDocument/2006/relationships/hyperlink" Target="https://pl.wikipedia.org/wiki/Katania" TargetMode="External"/><Relationship Id="rId34" Type="http://schemas.openxmlformats.org/officeDocument/2006/relationships/image" Target="../media/image26.png"/><Relationship Id="rId7" Type="http://schemas.openxmlformats.org/officeDocument/2006/relationships/hyperlink" Target="https://pl.wikipedia.org/wiki/Neapol" TargetMode="External"/><Relationship Id="rId12" Type="http://schemas.openxmlformats.org/officeDocument/2006/relationships/hyperlink" Target="https://pl.wikipedia.org/wiki/Sycylia" TargetMode="External"/><Relationship Id="rId17" Type="http://schemas.openxmlformats.org/officeDocument/2006/relationships/hyperlink" Target="https://pl.wikipedia.org/wiki/Florencja" TargetMode="External"/><Relationship Id="rId25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2" Type="http://schemas.openxmlformats.org/officeDocument/2006/relationships/image" Target="../media/image13.png"/><Relationship Id="rId16" Type="http://schemas.openxmlformats.org/officeDocument/2006/relationships/hyperlink" Target="https://pl.wikipedia.org/wiki/Emilia-Romania" TargetMode="External"/><Relationship Id="rId20" Type="http://schemas.openxmlformats.org/officeDocument/2006/relationships/hyperlink" Target="https://pl.wikipedia.org/wiki/Apulia" TargetMode="Externa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Lombardia" TargetMode="External"/><Relationship Id="rId11" Type="http://schemas.openxmlformats.org/officeDocument/2006/relationships/hyperlink" Target="https://pl.wikipedia.org/wiki/Palermo" TargetMode="External"/><Relationship Id="rId24" Type="http://schemas.openxmlformats.org/officeDocument/2006/relationships/image" Target="../media/image16.png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5" Type="http://schemas.openxmlformats.org/officeDocument/2006/relationships/hyperlink" Target="https://pl.wikipedia.org/wiki/Mediolan" TargetMode="External"/><Relationship Id="rId15" Type="http://schemas.openxmlformats.org/officeDocument/2006/relationships/hyperlink" Target="https://pl.wikipedia.org/wiki/Bolonia" TargetMode="External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36" Type="http://schemas.openxmlformats.org/officeDocument/2006/relationships/image" Target="../media/image28.png"/><Relationship Id="rId10" Type="http://schemas.openxmlformats.org/officeDocument/2006/relationships/hyperlink" Target="https://pl.wikipedia.org/wiki/Piemont" TargetMode="External"/><Relationship Id="rId19" Type="http://schemas.openxmlformats.org/officeDocument/2006/relationships/hyperlink" Target="https://pl.wikipedia.org/wiki/Bari" TargetMode="External"/><Relationship Id="rId31" Type="http://schemas.openxmlformats.org/officeDocument/2006/relationships/image" Target="../media/image23.png"/><Relationship Id="rId4" Type="http://schemas.openxmlformats.org/officeDocument/2006/relationships/hyperlink" Target="https://pl.wikipedia.org/wiki/Lacjum" TargetMode="External"/><Relationship Id="rId9" Type="http://schemas.openxmlformats.org/officeDocument/2006/relationships/hyperlink" Target="https://pl.wikipedia.org/wiki/Turyn" TargetMode="External"/><Relationship Id="rId14" Type="http://schemas.openxmlformats.org/officeDocument/2006/relationships/hyperlink" Target="https://pl.wikipedia.org/wiki/Liguria" TargetMode="External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8" Type="http://schemas.openxmlformats.org/officeDocument/2006/relationships/hyperlink" Target="https://pl.wikipedia.org/wiki/Kampania_(region)" TargetMode="External"/><Relationship Id="rId3" Type="http://schemas.openxmlformats.org/officeDocument/2006/relationships/hyperlink" Target="https://pl.wikipedia.org/wiki/Rzy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01511" y="4312356"/>
            <a:ext cx="9866489" cy="1569154"/>
          </a:xfrm>
        </p:spPr>
        <p:txBody>
          <a:bodyPr>
            <a:normAutofit fontScale="92500" lnSpcReduction="10000"/>
          </a:bodyPr>
          <a:lstStyle/>
          <a:p>
            <a:r>
              <a:rPr lang="pl-PL" sz="8000" dirty="0" smtClean="0">
                <a:latin typeface="Ravie" panose="04040805050809020602" pitchFamily="82" charset="0"/>
              </a:rPr>
              <a:t> Włochy</a:t>
            </a:r>
          </a:p>
          <a:p>
            <a:r>
              <a:rPr lang="pl-PL" sz="3100" dirty="0" smtClean="0">
                <a:latin typeface="Ravie" panose="04040805050809020602" pitchFamily="82" charset="0"/>
              </a:rPr>
              <a:t>(</a:t>
            </a:r>
            <a:r>
              <a:rPr lang="pl-PL" sz="3100" dirty="0" err="1" smtClean="0">
                <a:latin typeface="Ravie" panose="04040805050809020602" pitchFamily="82" charset="0"/>
              </a:rPr>
              <a:t>Italy</a:t>
            </a:r>
            <a:r>
              <a:rPr lang="pl-PL" sz="3100" dirty="0" smtClean="0">
                <a:latin typeface="Ravie" panose="04040805050809020602" pitchFamily="82" charset="0"/>
              </a:rPr>
              <a:t>)</a:t>
            </a:r>
            <a:r>
              <a:rPr lang="pl-PL" sz="3100" dirty="0" smtClean="0"/>
              <a:t> </a:t>
            </a:r>
            <a:endParaRPr lang="pl-PL" sz="3100" dirty="0"/>
          </a:p>
        </p:txBody>
      </p:sp>
      <p:pic>
        <p:nvPicPr>
          <p:cNvPr id="1026" name="Picture 2" descr="Plik:Flag of Italy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77" y="353472"/>
            <a:ext cx="5802488" cy="3865908"/>
          </a:xfrm>
          <a:prstGeom prst="rect">
            <a:avLst/>
          </a:prstGeom>
          <a:noFill/>
          <a:effectLst>
            <a:outerShdw blurRad="1270000" dist="50800" dir="5400000" algn="ctr" rotWithShape="0">
              <a:srgbClr val="000000">
                <a:alpha val="97000"/>
              </a:srgbClr>
            </a:outerShdw>
            <a:reflection blurRad="406400" stA="0" endPos="65000" dist="241300" dir="5400000" sy="-100000" algn="bl" rotWithShape="0"/>
            <a:softEdge rad="0"/>
          </a:effectLst>
          <a:scene3d>
            <a:camera prst="orthographicFront">
              <a:rot lat="0" lon="20999974" rev="0"/>
            </a:camera>
            <a:lightRig rig="threePt" dir="t"/>
          </a:scene3d>
          <a:sp3d z="241300" prstMaterial="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8"/>
          <p:cNvCxnSpPr/>
          <p:nvPr/>
        </p:nvCxnSpPr>
        <p:spPr>
          <a:xfrm flipH="1">
            <a:off x="3181417" y="353472"/>
            <a:ext cx="1" cy="38659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3171980" y="353472"/>
            <a:ext cx="58024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3146779" y="4188388"/>
            <a:ext cx="58024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 flipH="1">
            <a:off x="8949267" y="322480"/>
            <a:ext cx="1" cy="38659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4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4"/>
                </a:solidFill>
                <a:latin typeface="AR CARTER" panose="02000000000000000000" pitchFamily="2" charset="0"/>
              </a:rPr>
              <a:t>We Włoszech znajdują się jedne z najpiękniejszych plaż na Świecie</a:t>
            </a:r>
            <a:endParaRPr lang="pl-PL" dirty="0">
              <a:solidFill>
                <a:schemeClr val="accent4"/>
              </a:solidFill>
              <a:latin typeface="AR CARTER" panose="02000000000000000000" pitchFamily="2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8" y="2035440"/>
            <a:ext cx="4885267" cy="393170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35440"/>
            <a:ext cx="5181600" cy="3931708"/>
          </a:xfrm>
        </p:spPr>
      </p:pic>
    </p:spTree>
    <p:extLst>
      <p:ext uri="{BB962C8B-B14F-4D97-AF65-F5344CB8AC3E}">
        <p14:creationId xmlns:p14="http://schemas.microsoft.com/office/powerpoint/2010/main" val="34349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Algerian" panose="04020705040A02060702" pitchFamily="82" charset="0"/>
              </a:rPr>
              <a:t>Włochy to kraj który co roku odwiedza duża ilość turystów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89" y="1825624"/>
            <a:ext cx="6965244" cy="4530019"/>
          </a:xfrm>
        </p:spPr>
      </p:pic>
    </p:spTree>
    <p:extLst>
      <p:ext uri="{BB962C8B-B14F-4D97-AF65-F5344CB8AC3E}">
        <p14:creationId xmlns:p14="http://schemas.microsoft.com/office/powerpoint/2010/main" val="13151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Obecnie we Włoszech panuje Epidemia COVID-19</a:t>
            </a:r>
            <a:endParaRPr lang="pl-PL" dirty="0">
              <a:solidFill>
                <a:schemeClr val="accent1">
                  <a:lumMod val="75000"/>
                </a:schemeClr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47" y="2280357"/>
            <a:ext cx="4230511" cy="31546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71733" y="2280357"/>
            <a:ext cx="4025112" cy="31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21747"/>
          </a:xfrm>
        </p:spPr>
        <p:txBody>
          <a:bodyPr/>
          <a:lstStyle/>
          <a:p>
            <a:r>
              <a:rPr lang="pl-PL" dirty="0" smtClean="0">
                <a:latin typeface="AR BONNIE" panose="02000000000000000000" pitchFamily="2" charset="0"/>
              </a:rPr>
              <a:t>WŁOCHY TO PIĘKNY KRAJ</a:t>
            </a:r>
            <a:endParaRPr lang="pl-PL" dirty="0">
              <a:latin typeface="AR BONNIE" panose="02000000000000000000" pitchFamily="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829528"/>
            <a:ext cx="9144000" cy="16557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79" y="2522483"/>
            <a:ext cx="7425559" cy="37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0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8" y="0"/>
            <a:ext cx="6076950" cy="45624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47" y="445629"/>
            <a:ext cx="3617823" cy="24104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" y="4154312"/>
            <a:ext cx="3510844" cy="21424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72" y="3352448"/>
            <a:ext cx="3702756" cy="20771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47" y="4154312"/>
            <a:ext cx="4192765" cy="26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4" y="2190044"/>
            <a:ext cx="5243692" cy="4068045"/>
          </a:xfrm>
        </p:spPr>
      </p:pic>
      <p:sp>
        <p:nvSpPr>
          <p:cNvPr id="6" name="Prostokąt 5"/>
          <p:cNvSpPr/>
          <p:nvPr/>
        </p:nvSpPr>
        <p:spPr>
          <a:xfrm>
            <a:off x="2819398" y="4224066"/>
            <a:ext cx="790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Polska</a:t>
            </a:r>
            <a:endParaRPr lang="pl-PL" dirty="0"/>
          </a:p>
        </p:txBody>
      </p:sp>
      <p:sp>
        <p:nvSpPr>
          <p:cNvPr id="7" name="Owal 6"/>
          <p:cNvSpPr/>
          <p:nvPr/>
        </p:nvSpPr>
        <p:spPr>
          <a:xfrm>
            <a:off x="2494845" y="163691"/>
            <a:ext cx="7439378" cy="12530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Włochy, Republika Włoska</a:t>
            </a:r>
            <a:endParaRPr lang="pl-PL" sz="2500" dirty="0"/>
          </a:p>
        </p:txBody>
      </p:sp>
      <p:sp>
        <p:nvSpPr>
          <p:cNvPr id="8" name="Prostokąt zaokrąglony 7"/>
          <p:cNvSpPr/>
          <p:nvPr/>
        </p:nvSpPr>
        <p:spPr>
          <a:xfrm>
            <a:off x="6491110" y="2190044"/>
            <a:ext cx="4955823" cy="40680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(wł. Italia, </a:t>
            </a:r>
            <a:r>
              <a:rPr lang="pl-PL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Repubblica</a:t>
            </a:r>
            <a:r>
              <a:rPr lang="pl-PL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Italiana</a:t>
            </a:r>
            <a:r>
              <a:rPr lang="pl-PL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państwo położone w Europie Południowej, na Półwyspie Apenińskim, będące członkiem Unii Europejskiej oraz wielu organizacji, m.in.: NATO, należące do siedmiu najbardziej uprzemysłowionych i bogatych państw świata – </a:t>
            </a:r>
            <a:r>
              <a:rPr lang="pl-PL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G7</a:t>
            </a:r>
            <a:r>
              <a:rPr lang="pl-PL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7734" y="236483"/>
            <a:ext cx="4411717" cy="86710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                             </a:t>
            </a:r>
            <a:r>
              <a:rPr lang="pl-PL" sz="6600" dirty="0" smtClean="0">
                <a:solidFill>
                  <a:srgbClr val="FF0000"/>
                </a:solidFill>
                <a:latin typeface="AR BLANCA" panose="02000000000000000000" pitchFamily="2" charset="0"/>
              </a:rPr>
              <a:t>Herb Włoch </a:t>
            </a:r>
            <a:endParaRPr lang="pl-PL" sz="6600" dirty="0">
              <a:solidFill>
                <a:srgbClr val="FF0000"/>
              </a:solidFill>
              <a:latin typeface="AR BLANCA" panose="02000000000000000000" pitchFamily="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7" y="1487488"/>
            <a:ext cx="6321972" cy="4892587"/>
          </a:xfrm>
        </p:spPr>
      </p:pic>
    </p:spTree>
    <p:extLst>
      <p:ext uri="{BB962C8B-B14F-4D97-AF65-F5344CB8AC3E}">
        <p14:creationId xmlns:p14="http://schemas.microsoft.com/office/powerpoint/2010/main" val="36215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Ravie" panose="04040805050809020602" pitchFamily="82" charset="0"/>
              </a:rPr>
              <a:t>Najpopularniejsze miasta Włoch</a:t>
            </a:r>
            <a:endParaRPr lang="pl-PL" dirty="0">
              <a:latin typeface="Ravie" panose="04040805050809020602" pitchFamily="82" charset="0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430284"/>
              </p:ext>
            </p:extLst>
          </p:nvPr>
        </p:nvGraphicFramePr>
        <p:xfrm>
          <a:off x="713486" y="1981738"/>
          <a:ext cx="10515603" cy="4046229"/>
        </p:xfrm>
        <a:graphic>
          <a:graphicData uri="http://schemas.openxmlformats.org/drawingml/2006/table">
            <a:tbl>
              <a:tblPr/>
              <a:tblGrid>
                <a:gridCol w="957089">
                  <a:extLst>
                    <a:ext uri="{9D8B030D-6E8A-4147-A177-3AD203B41FA5}">
                      <a16:colId xmlns:a16="http://schemas.microsoft.com/office/drawing/2014/main" val="1407221970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994287684"/>
                    </a:ext>
                  </a:extLst>
                </a:gridCol>
                <a:gridCol w="1354666">
                  <a:extLst>
                    <a:ext uri="{9D8B030D-6E8A-4147-A177-3AD203B41FA5}">
                      <a16:colId xmlns:a16="http://schemas.microsoft.com/office/drawing/2014/main" val="5254832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10459755"/>
                    </a:ext>
                  </a:extLst>
                </a:gridCol>
                <a:gridCol w="1580445">
                  <a:extLst>
                    <a:ext uri="{9D8B030D-6E8A-4147-A177-3AD203B41FA5}">
                      <a16:colId xmlns:a16="http://schemas.microsoft.com/office/drawing/2014/main" val="330063481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781026950"/>
                    </a:ext>
                  </a:extLst>
                </a:gridCol>
                <a:gridCol w="2694869">
                  <a:extLst>
                    <a:ext uri="{9D8B030D-6E8A-4147-A177-3AD203B41FA5}">
                      <a16:colId xmlns:a16="http://schemas.microsoft.com/office/drawing/2014/main" val="2424094118"/>
                    </a:ext>
                  </a:extLst>
                </a:gridCol>
              </a:tblGrid>
              <a:tr h="327278"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Lp.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Miasto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Ludność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Region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966555"/>
                  </a:ext>
                </a:extLst>
              </a:tr>
              <a:tr h="32727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1990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2001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2004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2019 </a:t>
                      </a:r>
                      <a:r>
                        <a:rPr lang="pl-PL" sz="1800" dirty="0" smtClean="0">
                          <a:effectLst/>
                        </a:rPr>
                        <a:t> </a:t>
                      </a:r>
                      <a:endParaRPr lang="pl-PL" sz="1800" dirty="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194342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1.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3" tooltip="Rzym"/>
                        </a:rPr>
                        <a:t>Rzym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effectLst/>
                        </a:rPr>
                        <a:t>2 775 250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effectLst/>
                        </a:rPr>
                        <a:t>2 546 804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2 553 873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2 856 133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4" tooltip="Lacjum"/>
                        </a:rPr>
                        <a:t>Lacjum</a:t>
                      </a:r>
                      <a:r>
                        <a:rPr lang="pl-PL" sz="180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619227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2.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5" tooltip="Mediolan"/>
                        </a:rPr>
                        <a:t>Mediolan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1 369 231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1 256 211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1 299 439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1 378 689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6" tooltip="Lombardia"/>
                        </a:rPr>
                        <a:t>Lombardia</a:t>
                      </a:r>
                      <a:r>
                        <a:rPr lang="pl-PL" sz="180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21435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7" tooltip="Neapol"/>
                        </a:rPr>
                        <a:t>Neapol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1 067 365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1 004 500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995 171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959 188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8" tooltip="Kampania (region)"/>
                        </a:rPr>
                        <a:t>Kampania</a:t>
                      </a:r>
                      <a:r>
                        <a:rPr lang="pl-PL" sz="180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988856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4.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9" tooltip="Turyn"/>
                        </a:rPr>
                        <a:t>Turyn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962 507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865 263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902 255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875 698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0" tooltip="Piemont"/>
                        </a:rPr>
                        <a:t>Piemont</a:t>
                      </a:r>
                      <a:r>
                        <a:rPr lang="pl-PL" sz="180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504208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5.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1" tooltip="Palermo"/>
                        </a:rPr>
                        <a:t>Palermo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698 556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686 722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675 277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663 401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 dirty="0">
                          <a:solidFill>
                            <a:srgbClr val="0645AD"/>
                          </a:solidFill>
                          <a:effectLst/>
                          <a:hlinkClick r:id="rId12" tooltip="Sycylia"/>
                        </a:rPr>
                        <a:t>Sycylia</a:t>
                      </a:r>
                      <a:r>
                        <a:rPr lang="pl-PL" sz="1800" dirty="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704711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6.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3" tooltip="Genua"/>
                        </a:rPr>
                        <a:t>Genua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678 771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610 307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605 084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578 000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4" tooltip="Liguria"/>
                        </a:rPr>
                        <a:t>Liguria</a:t>
                      </a:r>
                      <a:r>
                        <a:rPr lang="pl-PL" sz="180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560999"/>
                  </a:ext>
                </a:extLst>
              </a:tr>
              <a:tr h="446171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7.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5" tooltip="Bolonia"/>
                        </a:rPr>
                        <a:t>Bolonia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404 378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371 217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374 425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390 636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6" tooltip="Emilia-Romania"/>
                        </a:rPr>
                        <a:t>Emilia-Romania</a:t>
                      </a:r>
                      <a:r>
                        <a:rPr lang="pl-PL" sz="180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058498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8.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7" tooltip="Florencja"/>
                        </a:rPr>
                        <a:t>Florencja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403 294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356 118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368 059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378 839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8" tooltip="Toskania"/>
                        </a:rPr>
                        <a:t>Toskania</a:t>
                      </a:r>
                      <a:r>
                        <a:rPr lang="pl-PL" sz="180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45228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9.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19" tooltip="Bari"/>
                        </a:rPr>
                        <a:t>Bari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342 309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316 532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314 166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320 862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20" tooltip="Apulia"/>
                        </a:rPr>
                        <a:t>Apulia</a:t>
                      </a:r>
                      <a:r>
                        <a:rPr lang="pl-PL" sz="180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28574"/>
                  </a:ext>
                </a:extLst>
              </a:tr>
              <a:tr h="327278"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10.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>
                          <a:solidFill>
                            <a:srgbClr val="0645AD"/>
                          </a:solidFill>
                          <a:effectLst/>
                          <a:hlinkClick r:id="rId21" tooltip="Katania"/>
                        </a:rPr>
                        <a:t>Katania</a:t>
                      </a:r>
                      <a:endParaRPr lang="pl-PL" sz="1800">
                        <a:effectLst/>
                      </a:endParaRP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333 075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313 110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>
                          <a:effectLst/>
                        </a:rPr>
                        <a:t>305 773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</a:rPr>
                        <a:t>311 584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u="none" strike="noStrike" dirty="0">
                          <a:solidFill>
                            <a:srgbClr val="0645AD"/>
                          </a:solidFill>
                          <a:effectLst/>
                          <a:hlinkClick r:id="rId12" tooltip="Sycylia"/>
                        </a:rPr>
                        <a:t>Sycylia</a:t>
                      </a:r>
                      <a:r>
                        <a:rPr lang="pl-PL" sz="1800" dirty="0">
                          <a:effectLst/>
                        </a:rPr>
                        <a:t> </a:t>
                      </a:r>
                    </a:p>
                  </a:txBody>
                  <a:tcPr marL="53054" marR="53054" marT="26479" marB="26479" anchor="ctr">
                    <a:lnL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282611"/>
                  </a:ext>
                </a:extLst>
              </a:tr>
            </a:tbl>
          </a:graphicData>
        </a:graphic>
      </p:graphicFrame>
      <p:pic>
        <p:nvPicPr>
          <p:cNvPr id="2069" name="Picture 21" descr="Insigne Romanum coronatum.sv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3" y="2651184"/>
            <a:ext cx="1905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lag of Lazio.sv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031" y="2751196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oA Città di Milano.sv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3" y="3065562"/>
            <a:ext cx="1905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Flag of Lombardy.sv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031" y="3075316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oA Città di Napoli.sv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9" y="3328659"/>
            <a:ext cx="1905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ampania-Bandiera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031" y="3424086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Turin coat of arms.sv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9" y="3623566"/>
            <a:ext cx="190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Flag of Piedmont.sv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031" y="3772856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Flag of Palerm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9" y="4082566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lag of Sicily.sv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031" y="4057178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CoA civ ITA milan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86" y="4321955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Liguria-Bandiera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031" y="4423367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Bologna-Stemma.sv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24" y="4670385"/>
            <a:ext cx="1905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Firenze-Stemma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9" y="5110359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Toscana-Bandiera2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031" y="5148531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Bari-Stemma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97" y="5454131"/>
            <a:ext cx="1905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Flag of Apulia.sv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371" y="5472651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Flag of Catania.sv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97" y="5835563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Flag of Sicily.sv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808" y="5776105"/>
            <a:ext cx="186723" cy="12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nsigne Romanum coronatum.sv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lag of Lazio.sv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A Città di Milano.sv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lag of Lombardy.sv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A Città di Napoli.sv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ampania-Bandiera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urin coat of arms.sv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lag of Piedmont.sv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lag of Palerm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lag of Sicily.sv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A civ ITA milan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Liguria-Bandiera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ologna-Stemma.sv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Firenze-Stemma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oscana-Bandiera2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Bari-Stemma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lag of Apulia.sv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Flag of Catania.sv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lag of Sicily.sv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30156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i="1" dirty="0" smtClean="0">
                <a:latin typeface="Ravie" panose="04040805050809020602" pitchFamily="82" charset="0"/>
              </a:rPr>
              <a:t>Stolica Włoch to Rzym</a:t>
            </a:r>
            <a:endParaRPr lang="pl-PL" sz="3200" i="1" dirty="0">
              <a:latin typeface="Ravie" panose="040408050508090206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7" y="295804"/>
            <a:ext cx="3133372" cy="2789767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1" y="1373892"/>
            <a:ext cx="3194060" cy="2136951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55" y="1948303"/>
            <a:ext cx="3138312" cy="23913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09" y="2442367"/>
            <a:ext cx="1980993" cy="291935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56" y="4198761"/>
            <a:ext cx="3731849" cy="217452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1" y="4886679"/>
            <a:ext cx="2857500" cy="16002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3" y="4886679"/>
            <a:ext cx="2686589" cy="179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KUCH</a:t>
            </a:r>
            <a:r>
              <a:rPr lang="pl-PL" dirty="0" smtClean="0">
                <a:latin typeface="Bahnschrift SemiLight SemiConde" panose="020B0502040204020203" pitchFamily="34" charset="0"/>
              </a:rPr>
              <a:t>NIA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 </a:t>
            </a:r>
            <a:r>
              <a:rPr lang="pl-PL" dirty="0" smtClean="0">
                <a:latin typeface="Bahnschrift SemiLight SemiConde" panose="020B0502040204020203" pitchFamily="34" charset="0"/>
              </a:rPr>
              <a:t>WŁ</a:t>
            </a:r>
            <a:r>
              <a:rPr lang="pl-PL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OSKA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6466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1800665"/>
            <a:ext cx="3932237" cy="3811588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>
                <a:latin typeface="Bell MT" panose="02020503060305020303" pitchFamily="18" charset="0"/>
              </a:rPr>
              <a:t>Kuchnia włoska</a:t>
            </a:r>
            <a:r>
              <a:rPr lang="pl-PL" dirty="0">
                <a:latin typeface="Bell MT" panose="02020503060305020303" pitchFamily="18" charset="0"/>
              </a:rPr>
              <a:t> – jedna z dwóch najbardziej popularnych kuchni europejskich obok </a:t>
            </a:r>
            <a:r>
              <a:rPr lang="pl-PL" dirty="0" smtClean="0">
                <a:latin typeface="Bell MT" panose="02020503060305020303" pitchFamily="18" charset="0"/>
              </a:rPr>
              <a:t>kuchni </a:t>
            </a:r>
            <a:r>
              <a:rPr lang="pl-PL" dirty="0">
                <a:latin typeface="Bell MT" panose="02020503060305020303" pitchFamily="18" charset="0"/>
              </a:rPr>
              <a:t>francuskiej. </a:t>
            </a:r>
          </a:p>
          <a:p>
            <a:r>
              <a:rPr lang="pl-PL" dirty="0">
                <a:latin typeface="Bell MT" panose="02020503060305020303" pitchFamily="18" charset="0"/>
              </a:rPr>
              <a:t>Kuchnia włoska charakteryzuje się korzystaniem z dużej ilości warzyw i przypraw takich jak </a:t>
            </a:r>
            <a:r>
              <a:rPr lang="pl-PL" dirty="0" smtClean="0">
                <a:latin typeface="Bell MT" panose="02020503060305020303" pitchFamily="18" charset="0"/>
              </a:rPr>
              <a:t>oregano, bazylia, </a:t>
            </a:r>
            <a:r>
              <a:rPr lang="pl-PL" dirty="0">
                <a:latin typeface="Bell MT" panose="02020503060305020303" pitchFamily="18" charset="0"/>
              </a:rPr>
              <a:t>pieprz, estragon, tymianek, rozmaryn, a także używaniem parmezanu. W kuchni tej dość powszechnie stosuje się też oliwę, pomidory oraz cebulę i czosnek, a także oliwki. Kuchnia włoska wyspecjalizowała się szczególnie w potrawach mącznych oraz w rybnych i owocach morza. Charakterystyczną cechą kuchni włoskiej jest przygotowywanie dań świeżych ze składników dostępnych w okolicy, o danej porze roku. Włosi pod względem zasad kulinarnych są bardzo przywiązani do swojej tradycji. W kuchni włoskiej nie ma miejsca na ustępstwa pod względem jakości składników lub dodatków. Pewną tradycją jest także stała w całych Włoszech pora spożywania poszczególnych posiłków w ciągu dnia</a:t>
            </a:r>
          </a:p>
          <a:p>
            <a:endParaRPr lang="pl-PL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POPULARNE DANIA znane na </a:t>
            </a:r>
            <a:r>
              <a:rPr lang="pl-PL" smtClean="0"/>
              <a:t>całym świecie, pochodzące </a:t>
            </a:r>
            <a:r>
              <a:rPr lang="pl-PL" dirty="0" smtClean="0"/>
              <a:t>od Włoch to np.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                       SPAGHETTI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38578" y="2505075"/>
            <a:ext cx="4346222" cy="2890190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                               PIZZA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27245" y="2587253"/>
            <a:ext cx="4673097" cy="280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Haettenschweiler" panose="020B0706040902060204" pitchFamily="34" charset="0"/>
              </a:rPr>
              <a:t>         We Włoszech znajdują się piękne góry ALPY</a:t>
            </a:r>
            <a:endParaRPr lang="pl-PL" dirty="0">
              <a:latin typeface="Haettenschweiler" panose="020B070604090206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7" y="1690688"/>
            <a:ext cx="8681156" cy="4688064"/>
          </a:xfrm>
        </p:spPr>
      </p:pic>
    </p:spTree>
    <p:extLst>
      <p:ext uri="{BB962C8B-B14F-4D97-AF65-F5344CB8AC3E}">
        <p14:creationId xmlns:p14="http://schemas.microsoft.com/office/powerpoint/2010/main" val="1353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360</Words>
  <Application>Microsoft Office PowerPoint</Application>
  <PresentationFormat>Panoramiczny</PresentationFormat>
  <Paragraphs>97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7" baseType="lpstr">
      <vt:lpstr>Algerian</vt:lpstr>
      <vt:lpstr>AR BLANCA</vt:lpstr>
      <vt:lpstr>AR BONNIE</vt:lpstr>
      <vt:lpstr>AR CARTER</vt:lpstr>
      <vt:lpstr>Arial</vt:lpstr>
      <vt:lpstr>Bahnschrift SemiLight SemiConde</vt:lpstr>
      <vt:lpstr>Bell MT</vt:lpstr>
      <vt:lpstr>Britannic Bold</vt:lpstr>
      <vt:lpstr>Calibri</vt:lpstr>
      <vt:lpstr>Calibri Light</vt:lpstr>
      <vt:lpstr>Haettenschweiler</vt:lpstr>
      <vt:lpstr>Ravie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                                Herb Włoch </vt:lpstr>
      <vt:lpstr>Najpopularniejsze miasta Włoch</vt:lpstr>
      <vt:lpstr>Stolica Włoch to Rzym</vt:lpstr>
      <vt:lpstr>    KUCHNIA WŁOSKA </vt:lpstr>
      <vt:lpstr>POPULARNE DANIA znane na całym świecie, pochodzące od Włoch to np.</vt:lpstr>
      <vt:lpstr>         We Włoszech znajdują się piękne góry ALPY</vt:lpstr>
      <vt:lpstr>We Włoszech znajdują się jedne z najpiękniejszych plaż na Świecie</vt:lpstr>
      <vt:lpstr>Włochy to kraj który co roku odwiedza duża ilość turystów</vt:lpstr>
      <vt:lpstr>Obecnie we Włoszech panuje Epidemia COVID-19</vt:lpstr>
      <vt:lpstr>WŁOCHY TO PIĘKNY KRAJ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Ania</dc:creator>
  <cp:lastModifiedBy>Ania</cp:lastModifiedBy>
  <cp:revision>22</cp:revision>
  <dcterms:created xsi:type="dcterms:W3CDTF">2020-03-19T14:07:04Z</dcterms:created>
  <dcterms:modified xsi:type="dcterms:W3CDTF">2020-03-29T13:43:11Z</dcterms:modified>
</cp:coreProperties>
</file>