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11" autoAdjust="0"/>
    <p:restoredTop sz="94660"/>
  </p:normalViewPr>
  <p:slideViewPr>
    <p:cSldViewPr snapToGrid="0">
      <p:cViewPr>
        <p:scale>
          <a:sx n="81" d="100"/>
          <a:sy n="81" d="100"/>
        </p:scale>
        <p:origin x="-39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37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065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092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545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940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327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9604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8886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627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868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752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34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268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65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473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889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635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33DDF6-081C-4B5D-BBB8-A843C1AD0665}" type="datetimeFigureOut">
              <a:rPr lang="sk-SK" smtClean="0"/>
              <a:pPr/>
              <a:t>26. 4. 2020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515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Dgus6TlmkzI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D19174-0530-412A-9E1D-FDECA4560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927" y="360737"/>
            <a:ext cx="9869095" cy="2616199"/>
          </a:xfrm>
        </p:spPr>
        <p:txBody>
          <a:bodyPr/>
          <a:lstStyle/>
          <a:p>
            <a:pPr algn="l"/>
            <a:r>
              <a:rPr lang="sk-SK" dirty="0"/>
              <a:t>III. RAKÚSKO - UHORSKO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75110F8-441D-466C-A2BC-A4C4C0036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0798" y="3881065"/>
            <a:ext cx="9179548" cy="2484566"/>
          </a:xfrm>
        </p:spPr>
        <p:txBody>
          <a:bodyPr>
            <a:normAutofit/>
          </a:bodyPr>
          <a:lstStyle/>
          <a:p>
            <a:r>
              <a:rPr lang="sk-SK" sz="3600" b="1" dirty="0"/>
              <a:t>1. RAKÚSKO – UHORSKÉ VYROVNANIE </a:t>
            </a:r>
          </a:p>
          <a:p>
            <a:r>
              <a:rPr lang="sk-SK" sz="3600" b="1" dirty="0"/>
              <a:t>A SLOVÁCI  </a:t>
            </a:r>
          </a:p>
        </p:txBody>
      </p:sp>
    </p:spTree>
    <p:extLst>
      <p:ext uri="{BB962C8B-B14F-4D97-AF65-F5344CB8AC3E}">
        <p14:creationId xmlns:p14="http://schemas.microsoft.com/office/powerpoint/2010/main" val="377981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03579" y="1051891"/>
            <a:ext cx="10455899" cy="4754218"/>
          </a:xfrm>
        </p:spPr>
        <p:txBody>
          <a:bodyPr>
            <a:normAutofit/>
          </a:bodyPr>
          <a:lstStyle/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1874 zrušenie 3 slovenských gymnázií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1875 zatvorenie Matice slovenskej, zastavenie jej spolkovej a vydavateľskej činnosti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ľudové (základné) školy – maďarčina ako povinný predmet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podpora spolkov a organizácií zameraných na maďarizačnú činnosť v slovenských oblastiach</a:t>
            </a:r>
          </a:p>
          <a:p>
            <a:pPr algn="just"/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B9104709-9BDB-4567-9F49-4FC5BA0D1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749" y="120357"/>
            <a:ext cx="2869726" cy="1863068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DE3018F5-36E0-4BC0-A806-25473CE70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689" y="4476892"/>
            <a:ext cx="4111672" cy="216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63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65B30C-427F-449E-B039-E288E85D8A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9F47D947-83F7-46E3-872B-0777122A0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60C7B45B-6634-46FA-862D-B86F1C3C5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C7504CC0-DD94-4ED9-ADC9-6FE7AEA33F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64268326-B6DD-4E00-9788-6C319279AC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92C7B3DE-DB23-4AAC-B142-C803C0C0A1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1EEF04DC-4E0D-4127-A98D-EA81C3B2DE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84966D2-3C9B-4F47-8231-1DEC33D3B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6066" y="321734"/>
            <a:ext cx="1107420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xmlns="" id="{DC5E6D2A-8AA6-43D7-A950-FF0A7EEB6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321" y="974724"/>
            <a:ext cx="6446085" cy="4899025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75DFD3A7-2349-4034-846B-6B090602AEF8}"/>
              </a:ext>
            </a:extLst>
          </p:cNvPr>
          <p:cNvSpPr txBox="1"/>
          <p:nvPr/>
        </p:nvSpPr>
        <p:spPr>
          <a:xfrm>
            <a:off x="3944203" y="532263"/>
            <a:ext cx="592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Uhorsko v 19. storočí</a:t>
            </a:r>
          </a:p>
        </p:txBody>
      </p:sp>
    </p:spTree>
    <p:extLst>
      <p:ext uri="{BB962C8B-B14F-4D97-AF65-F5344CB8AC3E}">
        <p14:creationId xmlns:p14="http://schemas.microsoft.com/office/powerpoint/2010/main" val="3947230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9">
            <a:extLst>
              <a:ext uri="{FF2B5EF4-FFF2-40B4-BE49-F238E27FC236}">
                <a16:creationId xmlns:a16="http://schemas.microsoft.com/office/drawing/2014/main" xmlns="" id="{DD65B30C-427F-449E-B039-E288E85D8A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xmlns="" id="{9F47D947-83F7-46E3-872B-0777122A0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xmlns="" id="{60C7B45B-6634-46FA-862D-B86F1C3C5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xmlns="" id="{C7504CC0-DD94-4ED9-ADC9-6FE7AEA33F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xmlns="" id="{64268326-B6DD-4E00-9788-6C319279AC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xmlns="" id="{92C7B3DE-DB23-4AAC-B142-C803C0C0A1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xmlns="" id="{1EEF04DC-4E0D-4127-A98D-EA81C3B2DE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084966D2-3C9B-4F47-8231-1DEC33D3B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6066" y="321734"/>
            <a:ext cx="1107420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xmlns="" id="{765C4E3F-84E1-4D8F-AD23-EF8DD849D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066" y="974724"/>
            <a:ext cx="5310595" cy="48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DD65B30C-427F-449E-B039-E288E85D8A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xmlns="" id="{9F47D947-83F7-46E3-872B-0777122A0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xmlns="" id="{60C7B45B-6634-46FA-862D-B86F1C3C5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xmlns="" id="{C7504CC0-DD94-4ED9-ADC9-6FE7AEA33F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xmlns="" id="{64268326-B6DD-4E00-9788-6C319279AC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xmlns="" id="{92C7B3DE-DB23-4AAC-B142-C803C0C0A1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xmlns="" id="{1EEF04DC-4E0D-4127-A98D-EA81C3B2DE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084966D2-3C9B-4F47-8231-1DEC33D3BD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6066" y="321734"/>
            <a:ext cx="1107420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s://upload.wikimedia.org/wikipedia/commons/thumb/e/ea/Ethnographic_map_of_hungary_1910_by_teleki_carte_rouge.jpg/800px-Ethnographic_map_of_hungary_1910_by_teleki_carte_rouge.jpg">
            <a:extLst>
              <a:ext uri="{FF2B5EF4-FFF2-40B4-BE49-F238E27FC236}">
                <a16:creationId xmlns:a16="http://schemas.microsoft.com/office/drawing/2014/main" xmlns="" id="{2E069291-DF9B-4ED7-B72C-39FCE886E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1156" y="974724"/>
            <a:ext cx="6924416" cy="48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6F4DB19A-8FD3-401D-B629-2FE0961E124F}"/>
              </a:ext>
            </a:extLst>
          </p:cNvPr>
          <p:cNvSpPr txBox="1"/>
          <p:nvPr/>
        </p:nvSpPr>
        <p:spPr>
          <a:xfrm>
            <a:off x="3821375" y="468325"/>
            <a:ext cx="660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/>
              <a:t>Obyvateľstvo Uhorska podľa sčítania obyvateľstva v roku 1910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0318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xmlns="" id="{AAF450A4-E4AD-4193-B0D1-5F4184F0EB6F}"/>
              </a:ext>
            </a:extLst>
          </p:cNvPr>
          <p:cNvSpPr/>
          <p:nvPr/>
        </p:nvSpPr>
        <p:spPr>
          <a:xfrm>
            <a:off x="2239617" y="3244334"/>
            <a:ext cx="88259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dirty="0">
                <a:hlinkClick r:id="rId2"/>
              </a:rPr>
              <a:t>Vyrovnanie 1867</a:t>
            </a:r>
          </a:p>
          <a:p>
            <a:pPr algn="ctr"/>
            <a:r>
              <a:rPr lang="sk-SK" sz="3200" dirty="0">
                <a:hlinkClick r:id="rId2"/>
              </a:rPr>
              <a:t>https://www.youtube.com/watch?v=Dgus6TlmkzI</a:t>
            </a:r>
            <a:endParaRPr lang="sk-SK" sz="320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76B9306E-DAFD-4379-9F2E-21F958E49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101" y="586854"/>
            <a:ext cx="3058979" cy="251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2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sk-SK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Vznik Rakúsko - Uhorska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4097" y="1147034"/>
            <a:ext cx="10018713" cy="3684107"/>
          </a:xfrm>
        </p:spPr>
        <p:txBody>
          <a:bodyPr>
            <a:normAutofit/>
          </a:bodyPr>
          <a:lstStyle/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od prvej polovice 19. stor. sa snažili maďarskí politici získať väčší vplyv na riadení uhorskej časti monarchie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využili porážku rakúskej armády Pruskom v roku 1866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FRANTIŠEK JOZEF I. s nimi začal rokovať o novom vnútornom usporiadaní krajiny  </a:t>
            </a:r>
          </a:p>
        </p:txBody>
      </p:sp>
      <p:pic>
        <p:nvPicPr>
          <p:cNvPr id="16386" name="Picture 2" descr="http://zlataky.cz/images/product_info/franz_jos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0564" y="4208985"/>
            <a:ext cx="1728801" cy="2488619"/>
          </a:xfrm>
          <a:prstGeom prst="rect">
            <a:avLst/>
          </a:prstGeom>
          <a:noFill/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5F4E5851-306A-4FC8-B2A7-7E9371417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548" y="4208985"/>
            <a:ext cx="1728801" cy="2455438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35C2F253-9700-47C6-8EB5-0B77F0107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0075" y="4192394"/>
            <a:ext cx="1728800" cy="24886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858" y="256903"/>
            <a:ext cx="10018713" cy="1545393"/>
          </a:xfrm>
        </p:spPr>
        <p:txBody>
          <a:bodyPr/>
          <a:lstStyle/>
          <a:p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1867 rozdelenie štátu na 2 časti = vznik R-U:</a:t>
            </a:r>
          </a:p>
          <a:p>
            <a:endParaRPr lang="sk-SK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691669"/>
              </p:ext>
            </p:extLst>
          </p:nvPr>
        </p:nvGraphicFramePr>
        <p:xfrm>
          <a:off x="1775858" y="1700724"/>
          <a:ext cx="9443799" cy="403244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443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59492">
                <a:tc>
                  <a:txBody>
                    <a:bodyPr/>
                    <a:lstStyle/>
                    <a:p>
                      <a:r>
                        <a:rPr lang="sk-SK" sz="2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RAKÚSKO                                             </a:t>
                      </a:r>
                      <a:r>
                        <a:rPr lang="sk-SK" sz="2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k-SK" sz="2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UHORSKO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1115">
                <a:tc>
                  <a:txBody>
                    <a:bodyPr/>
                    <a:lstStyle/>
                    <a:p>
                      <a:r>
                        <a:rPr lang="sk-SK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PREDLITAVSKO</a:t>
                      </a:r>
                      <a:r>
                        <a:rPr lang="sk-SK" sz="2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CISÁR</a:t>
                      </a:r>
                      <a:r>
                        <a:rPr lang="sk-SK" sz="2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r>
                        <a:rPr lang="sk-SK" sz="2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FRANTIŠEK JOZEF I.</a:t>
                      </a:r>
                      <a:r>
                        <a:rPr lang="sk-SK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ZALITAVSKO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5921">
                <a:tc>
                  <a:txBody>
                    <a:bodyPr/>
                    <a:lstStyle/>
                    <a:p>
                      <a:r>
                        <a:rPr lang="sk-SK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RAKÚSKY      </a:t>
                      </a:r>
                      <a:r>
                        <a:rPr lang="sk-SK" sz="2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  <a:r>
                        <a:rPr lang="sk-SK" sz="2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MINISTERSTVÁ - </a:t>
                      </a:r>
                      <a:r>
                        <a:rPr lang="sk-SK" sz="2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</a:t>
                      </a:r>
                      <a:r>
                        <a:rPr lang="sk-SK" sz="2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UHORSKÝ </a:t>
                      </a:r>
                    </a:p>
                    <a:p>
                      <a:r>
                        <a:rPr lang="sk-SK" sz="2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SNEM                          ZAHRANIČNÝCH VECÍ                    SNEM</a:t>
                      </a:r>
                    </a:p>
                    <a:p>
                      <a:r>
                        <a:rPr lang="sk-SK" sz="2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VOJNY, FINANCIÍ         </a:t>
                      </a:r>
                      <a:endParaRPr lang="sk-SK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5921">
                <a:tc>
                  <a:txBody>
                    <a:bodyPr/>
                    <a:lstStyle/>
                    <a:p>
                      <a:r>
                        <a:rPr lang="sk-SK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RAKÚSKA</a:t>
                      </a:r>
                      <a:r>
                        <a:rPr lang="sk-SK" sz="2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</a:t>
                      </a:r>
                      <a:r>
                        <a:rPr lang="sk-SK" sz="2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MENA – </a:t>
                      </a:r>
                      <a:r>
                        <a:rPr lang="sk-SK" sz="2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KORUNA,                         UHORSKÁ</a:t>
                      </a:r>
                    </a:p>
                    <a:p>
                      <a:pPr algn="just"/>
                      <a:r>
                        <a:rPr lang="sk-SK" sz="2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VLÁDA                          </a:t>
                      </a:r>
                      <a:r>
                        <a:rPr lang="sk-SK" sz="2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COLNÉ ÚZEMIE,                           </a:t>
                      </a:r>
                      <a:r>
                        <a:rPr lang="sk-SK" sz="22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VLÁDA</a:t>
                      </a:r>
                      <a:endParaRPr lang="sk-SK" sz="22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sk-SK" sz="2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ŠTÁTNA BANKA</a:t>
                      </a:r>
                      <a:endParaRPr lang="sk-SK" sz="2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Obousměrná vodorovná šipka 4"/>
          <p:cNvSpPr/>
          <p:nvPr/>
        </p:nvSpPr>
        <p:spPr>
          <a:xfrm>
            <a:off x="4307294" y="1900507"/>
            <a:ext cx="3312368" cy="2880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5373217"/>
            <a:ext cx="8229600" cy="752947"/>
          </a:xfrm>
        </p:spPr>
        <p:txBody>
          <a:bodyPr/>
          <a:lstStyle/>
          <a:p>
            <a:pPr algn="ctr">
              <a:buNone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RAKÚSKY A UHORSKÝ ŠTÁTNY ZNAK</a:t>
            </a:r>
          </a:p>
        </p:txBody>
      </p:sp>
      <p:pic>
        <p:nvPicPr>
          <p:cNvPr id="17410" name="Picture 2" descr="http://1.bp.blogspot.com/_EdtSm1CwIPA/Rg9WZ3jU48I/AAAAAAAAAQI/IUZQpGM883Y/s400/taf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383" y="731836"/>
            <a:ext cx="7878417" cy="4425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5517233"/>
            <a:ext cx="8229600" cy="608931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MAPA RAKÚSKO-UHORSKA</a:t>
            </a:r>
          </a:p>
        </p:txBody>
      </p:sp>
      <p:pic>
        <p:nvPicPr>
          <p:cNvPr id="18434" name="Picture 2" descr="http://www.klubvtn.info/info_102_soubory/mapack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99" y="731836"/>
            <a:ext cx="8461513" cy="4497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35426" y="447261"/>
            <a:ext cx="9574696" cy="5069159"/>
          </a:xfrm>
        </p:spPr>
        <p:txBody>
          <a:bodyPr/>
          <a:lstStyle/>
          <a:p>
            <a:pPr algn="just"/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1868 tzv. chorvátsko-uhorské vyrovnanie </a:t>
            </a: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→ oproti </a:t>
            </a:r>
            <a:r>
              <a:rPr lang="sk-SK" sz="3200" dirty="0" err="1">
                <a:latin typeface="Times New Roman" pitchFamily="18" charset="0"/>
                <a:cs typeface="Times New Roman" pitchFamily="18" charset="0"/>
              </a:rPr>
              <a:t>Nemaďarom</a:t>
            </a: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 mali Chorváti v Uhorsku výhodnejšie postavenie: vlastný snem, politického predstaviteľa – bána a ministra vo vláde</a:t>
            </a:r>
          </a:p>
          <a:p>
            <a:pPr algn="just"/>
            <a:endParaRPr lang="sk-SK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k-SK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k-SK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Soubor:Coat of arms of Croatia (1868-1918) with crow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0243" y="2857398"/>
            <a:ext cx="2198265" cy="3719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5605670"/>
            <a:ext cx="9919252" cy="919674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  <a:p>
            <a:pPr algn="ctr"/>
            <a:endParaRPr lang="sk-SK" sz="3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3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3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3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1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sk-SK" sz="9600" dirty="0">
                <a:latin typeface="Times New Roman" pitchFamily="18" charset="0"/>
                <a:cs typeface="Times New Roman" pitchFamily="18" charset="0"/>
              </a:rPr>
              <a:t>Znaky Dalmácie, Chorvátska a Slavónie </a:t>
            </a:r>
          </a:p>
          <a:p>
            <a:pPr marL="0" indent="0" algn="ctr">
              <a:buNone/>
            </a:pPr>
            <a:r>
              <a:rPr lang="sk-SK" sz="9600" dirty="0">
                <a:latin typeface="Times New Roman" pitchFamily="18" charset="0"/>
                <a:cs typeface="Times New Roman" pitchFamily="18" charset="0"/>
              </a:rPr>
              <a:t>na uhorskom znaku z roku 1910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5" name="Picture 2" descr="Soubor:Coa Hungary Country History med (1915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015" y="332656"/>
            <a:ext cx="8541466" cy="4843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sk-SK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Slováci v Uhorsku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0" y="1752599"/>
            <a:ext cx="10667934" cy="4754218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predstavitelia nemaďarských národov boli nútení po roku 1867 riešiť vlastné záležitosti v Pešti (od 1873 Budapešť)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uhorskí politici chceli pretvoriť mnohonárodnú krajinu na štát s jedným, uhorským (maďarským) národom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1868 národnostný zákon – práva </a:t>
            </a:r>
            <a:r>
              <a:rPr lang="sk-SK" sz="3200" dirty="0" err="1">
                <a:latin typeface="Times New Roman" pitchFamily="18" charset="0"/>
                <a:cs typeface="Times New Roman" pitchFamily="18" charset="0"/>
              </a:rPr>
              <a:t>Nemaďarom</a:t>
            </a: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, v praxi sa nedodržiaval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maďarčina – štátny jazyk Uhorska</a:t>
            </a:r>
          </a:p>
          <a:p>
            <a:pPr algn="just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národnostný útlak</a:t>
            </a:r>
          </a:p>
          <a:p>
            <a:pPr algn="just"/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A849BE25-4D77-4E05-984E-C8A36966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462" y="4326623"/>
            <a:ext cx="3863872" cy="248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23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258</Words>
  <Application>Microsoft Office PowerPoint</Application>
  <PresentationFormat>Vlastní</PresentationFormat>
  <Paragraphs>52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Paralaxa</vt:lpstr>
      <vt:lpstr>III. RAKÚSKO - UHORSKO</vt:lpstr>
      <vt:lpstr>Prezentace aplikace PowerPoint</vt:lpstr>
      <vt:lpstr>Vznik Rakúsko - Uhorska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Slováci v Uhorsku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RAKÚSKO - UHORSKO</dc:title>
  <dc:creator>Erika Marcinková</dc:creator>
  <cp:lastModifiedBy>marek</cp:lastModifiedBy>
  <cp:revision>9</cp:revision>
  <dcterms:created xsi:type="dcterms:W3CDTF">2019-05-18T13:06:14Z</dcterms:created>
  <dcterms:modified xsi:type="dcterms:W3CDTF">2020-04-26T17:09:45Z</dcterms:modified>
</cp:coreProperties>
</file>