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0" r:id="rId16"/>
    <p:sldId id="281" r:id="rId17"/>
    <p:sldId id="283" r:id="rId18"/>
    <p:sldId id="286" r:id="rId19"/>
    <p:sldId id="287" r:id="rId20"/>
    <p:sldId id="290" r:id="rId21"/>
    <p:sldId id="271" r:id="rId22"/>
    <p:sldId id="272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73" r:id="rId35"/>
    <p:sldId id="302" r:id="rId36"/>
    <p:sldId id="303" r:id="rId37"/>
    <p:sldId id="274" r:id="rId38"/>
    <p:sldId id="275" r:id="rId39"/>
    <p:sldId id="276" r:id="rId40"/>
    <p:sldId id="277" r:id="rId41"/>
    <p:sldId id="278" r:id="rId42"/>
    <p:sldId id="279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3A10B-5C34-48B9-A1D9-D624B36F91A1}" v="4408" dt="2022-04-23T12:29:43.539"/>
    <p1510:client id="{3DD608E3-9F34-459D-B160-ED1F1A374FAA}" v="24" dt="2022-04-23T10:14:27.589"/>
    <p1510:client id="{80F1D788-34F3-4EA1-89E7-CE70CC3F6E71}" v="915" dt="2022-04-24T12:05:15.921"/>
    <p1510:client id="{855C9D0B-1500-41D3-BB3D-627980431E0A}" v="5" dt="2022-04-23T10:21:01.331"/>
    <p1510:client id="{90A6B0C7-8B94-4FD3-A05E-F5155CCB8F19}" v="4722" dt="2021-10-17T14:16:08.389"/>
    <p1510:client id="{CC8DA142-C4D9-4F25-8F8B-86C1AD3294DE}" v="55" dt="2022-04-23T10:23:05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33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1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2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5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5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9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67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8912" y="1183082"/>
            <a:ext cx="10855895" cy="5504045"/>
          </a:xfrm>
        </p:spPr>
        <p:txBody>
          <a:bodyPr anchor="b">
            <a:noAutofit/>
          </a:bodyPr>
          <a:lstStyle/>
          <a:p>
            <a:pPr algn="ctr"/>
            <a:r>
              <a:rPr lang="pl-PL" sz="3200" dirty="0">
                <a:latin typeface="Tahoma"/>
                <a:ea typeface="+mj-lt"/>
                <a:cs typeface="+mj-lt"/>
              </a:rPr>
              <a:t>Podsumowanie projektu</a:t>
            </a:r>
            <a:r>
              <a:rPr lang="pl-PL" sz="3200" dirty="0">
                <a:solidFill>
                  <a:srgbClr val="262626"/>
                </a:solidFill>
                <a:latin typeface="Tahoma"/>
                <a:ea typeface="+mj-lt"/>
                <a:cs typeface="+mj-lt"/>
              </a:rPr>
              <a:t>:</a:t>
            </a:r>
            <a:br>
              <a:rPr lang="pl-PL" sz="3200" dirty="0">
                <a:solidFill>
                  <a:srgbClr val="262626"/>
                </a:solidFill>
                <a:latin typeface="Tahoma"/>
                <a:ea typeface="+mj-lt"/>
                <a:cs typeface="+mj-lt"/>
              </a:rPr>
            </a:br>
            <a:br>
              <a:rPr lang="pl-PL" sz="3200" dirty="0">
                <a:latin typeface="Tahoma"/>
                <a:ea typeface="+mj-lt"/>
                <a:cs typeface="+mj-lt"/>
              </a:rPr>
            </a:br>
            <a:r>
              <a:rPr lang="pl-PL" sz="3600" dirty="0">
                <a:solidFill>
                  <a:srgbClr val="00B0F0"/>
                </a:solidFill>
                <a:latin typeface="Tahoma"/>
                <a:ea typeface="+mj-lt"/>
                <a:cs typeface="+mj-lt"/>
              </a:rPr>
              <a:t>"Sandomierski Ekonomik zdobywa mobilności zawodowe w Hiszpanii"</a:t>
            </a:r>
            <a:r>
              <a:rPr lang="pl-PL" sz="3200" b="1" dirty="0">
                <a:solidFill>
                  <a:srgbClr val="00B0F0"/>
                </a:solidFill>
                <a:latin typeface="Tahoma"/>
                <a:ea typeface="+mj-lt"/>
                <a:cs typeface="+mj-lt"/>
              </a:rPr>
              <a:t> </a:t>
            </a:r>
            <a:br>
              <a:rPr lang="pl-PL" sz="3200" b="1" dirty="0">
                <a:solidFill>
                  <a:srgbClr val="00B0F0"/>
                </a:solidFill>
                <a:latin typeface="Tahoma"/>
                <a:ea typeface="+mj-lt"/>
                <a:cs typeface="+mj-lt"/>
              </a:rPr>
            </a:br>
            <a:br>
              <a:rPr lang="pl-PL" sz="3200" b="1" dirty="0">
                <a:ea typeface="+mj-lt"/>
                <a:cs typeface="+mj-lt"/>
              </a:rPr>
            </a:br>
            <a:r>
              <a:rPr lang="pl-PL" sz="3200" dirty="0">
                <a:solidFill>
                  <a:schemeClr val="tx1"/>
                </a:solidFill>
                <a:latin typeface="Tahoma"/>
                <a:ea typeface="Tahoma"/>
                <a:cs typeface="Calibri Light" panose="020F0302020204030204"/>
              </a:rPr>
              <a:t>w ramach:</a:t>
            </a:r>
            <a:br>
              <a:rPr lang="pl-PL" sz="3200" dirty="0">
                <a:solidFill>
                  <a:schemeClr val="tx1"/>
                </a:solidFill>
                <a:latin typeface="Tahoma"/>
                <a:ea typeface="Tahoma"/>
                <a:cs typeface="Calibri Light" panose="020F0302020204030204"/>
              </a:rPr>
            </a:br>
            <a:br>
              <a:rPr lang="pl-PL" sz="3200" b="1" dirty="0">
                <a:latin typeface="Tahoma"/>
                <a:cs typeface="Calibri Light" panose="020F0302020204030204"/>
              </a:rPr>
            </a:br>
            <a:r>
              <a:rPr lang="pl-PL" sz="3200" b="1" dirty="0">
                <a:solidFill>
                  <a:srgbClr val="00B0F0"/>
                </a:solidFill>
                <a:latin typeface="Tahoma"/>
                <a:ea typeface="+mj-lt"/>
                <a:cs typeface="+mj-lt"/>
              </a:rPr>
              <a:t>"Międzynarodowa Mobilność Edukacyjna uczniów </a:t>
            </a:r>
            <a:br>
              <a:rPr lang="pl-PL" sz="3200" b="1" dirty="0">
                <a:solidFill>
                  <a:srgbClr val="00B0F0"/>
                </a:solidFill>
                <a:latin typeface="Tahoma"/>
                <a:ea typeface="+mj-lt"/>
                <a:cs typeface="+mj-lt"/>
              </a:rPr>
            </a:br>
            <a:r>
              <a:rPr lang="pl-PL" sz="3200" b="1" dirty="0">
                <a:solidFill>
                  <a:srgbClr val="00B0F0"/>
                </a:solidFill>
                <a:latin typeface="Tahoma"/>
                <a:ea typeface="+mj-lt"/>
                <a:cs typeface="+mj-lt"/>
              </a:rPr>
              <a:t>i absolwentów oraz kadry kształcenia zawodowego"</a:t>
            </a:r>
            <a:br>
              <a:rPr lang="pl-PL" sz="2000" b="1" dirty="0">
                <a:latin typeface="Tahoma"/>
                <a:ea typeface="+mj-lt"/>
                <a:cs typeface="+mj-lt"/>
              </a:rPr>
            </a:br>
            <a:br>
              <a:rPr lang="pl-PL" sz="3600" b="1" dirty="0">
                <a:latin typeface="Tahoma"/>
                <a:ea typeface="+mj-lt"/>
                <a:cs typeface="+mj-lt"/>
              </a:rPr>
            </a:br>
            <a:r>
              <a:rPr lang="pl-PL" sz="28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Realizowany ze środków POWER na zasadach programu Erasmus+ sektor Kształcenie i szkolenie zawodowe.</a:t>
            </a:r>
            <a:br>
              <a:rPr lang="pl-PL" sz="28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</a:br>
            <a:endParaRPr lang="pl-PL" sz="2800" dirty="0">
              <a:latin typeface="Tahoma"/>
              <a:ea typeface="+mj-lt"/>
              <a:cs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4248DD8-A694-4AE2-8CA9-47BFFF7841EC}"/>
              </a:ext>
            </a:extLst>
          </p:cNvPr>
          <p:cNvSpPr txBox="1"/>
          <p:nvPr/>
        </p:nvSpPr>
        <p:spPr>
          <a:xfrm>
            <a:off x="1809750" y="3810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spcAft>
                <a:spcPts val="600"/>
              </a:spcAft>
            </a:pPr>
            <a:r>
              <a:rPr lang="pl-PL" b="1">
                <a:solidFill>
                  <a:schemeClr val="bg1"/>
                </a:solidFill>
              </a:rPr>
              <a:t>PREZENTACJA PT.</a:t>
            </a:r>
          </a:p>
        </p:txBody>
      </p:sp>
      <p:pic>
        <p:nvPicPr>
          <p:cNvPr id="6" name="Obraz 7">
            <a:extLst>
              <a:ext uri="{FF2B5EF4-FFF2-40B4-BE49-F238E27FC236}">
                <a16:creationId xmlns:a16="http://schemas.microsoft.com/office/drawing/2014/main" id="{B8CA4F95-B8BA-4739-A23E-A3838917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437" y="355951"/>
            <a:ext cx="932797" cy="788762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95" y="246979"/>
            <a:ext cx="8792942" cy="936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5" y="360048"/>
            <a:ext cx="10003315" cy="19832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PRZYGOTOWANIE PEDAGOGICZNE</a:t>
            </a:r>
            <a:endParaRPr lang="pl-PL">
              <a:solidFill>
                <a:schemeClr val="accent1"/>
              </a:solidFill>
              <a:ea typeface="+mj-lt"/>
              <a:cs typeface="+mj-lt"/>
            </a:endParaRPr>
          </a:p>
          <a:p>
            <a:pPr algn="ctr"/>
            <a:endParaRPr lang="pl-PL" b="1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937351" y="1946100"/>
            <a:ext cx="10317295" cy="36471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2800" dirty="0">
                <a:latin typeface="Tahoma"/>
                <a:ea typeface="Tahoma"/>
                <a:cs typeface="Tahoma"/>
              </a:rPr>
              <a:t>  </a:t>
            </a:r>
            <a:r>
              <a:rPr lang="pl-PL" sz="2500" dirty="0">
                <a:latin typeface="Tahoma"/>
                <a:ea typeface="Tahoma"/>
                <a:cs typeface="Tahoma"/>
              </a:rPr>
              <a:t>Głównym celem zajęć było wzajemne poznanie się uczestników wyjazdu, wzmocnienie poczucia własnej wartości  i przygotowanie do umiejętnego poradzenia sobie w trudnej psychologicznie sytuacji rozstania z bliskimi. Ważnym elementem zajęć były warsztaty radzenia sobie ze stresem w obcym środowisku. Uczestnicy projektu nabywali umiejętności m. in. współpracy w grupie, radzenia sobie w sytuacjach trudnych i stresujących, walki ze stereotypami, wiary we własne możliwości.</a:t>
            </a:r>
            <a:endParaRPr lang="en-US" sz="2500" dirty="0">
              <a:ea typeface="+mn-lt"/>
              <a:cs typeface="+mn-lt"/>
            </a:endParaRPr>
          </a:p>
          <a:p>
            <a:pPr algn="just"/>
            <a:endParaRPr lang="pl-PL" sz="2800" dirty="0"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6" y="5336360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7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5" y="800722"/>
            <a:ext cx="10003315" cy="22953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rgbClr val="1CADE4"/>
                </a:solidFill>
                <a:latin typeface="Tahoma"/>
                <a:ea typeface="Tahoma"/>
                <a:cs typeface="Tahoma"/>
              </a:rPr>
              <a:t>PRZYGOTOWANIE JĘZYKOWE</a:t>
            </a:r>
            <a:endParaRPr lang="pl-PL" sz="5300">
              <a:solidFill>
                <a:srgbClr val="1CADE4"/>
              </a:solidFill>
              <a:ea typeface="+mj-lt"/>
              <a:cs typeface="+mj-lt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0436" y="1948414"/>
            <a:ext cx="9745643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2800" dirty="0">
                <a:latin typeface="Tahoma"/>
                <a:ea typeface="Tahoma"/>
                <a:cs typeface="Tahoma"/>
              </a:rPr>
              <a:t>Przygotowanie językowe uczniów odbyło się przed ich wyjazdem do Sewilli w formie: kursu z języka hiszpańskiego  niezbędnego podczas pobytu w Hiszpanii oraz języka</a:t>
            </a:r>
            <a:r>
              <a:rPr lang="pl-PL" sz="2800" dirty="0">
                <a:latin typeface="Arial"/>
                <a:ea typeface="Tahoma"/>
                <a:cs typeface="Arial"/>
              </a:rPr>
              <a:t> hiszpańskiego</a:t>
            </a:r>
            <a:r>
              <a:rPr lang="pl-PL" sz="2800" dirty="0">
                <a:latin typeface="Tahoma"/>
                <a:ea typeface="Tahoma"/>
                <a:cs typeface="Tahoma"/>
              </a:rPr>
              <a:t> zawodowego z zakresu -ekonomii, grafiki, logistyki, informatyki. </a:t>
            </a:r>
            <a:endParaRPr lang="pl-PL" sz="2800" dirty="0">
              <a:ea typeface="+mn-lt"/>
              <a:cs typeface="+mn-lt"/>
            </a:endParaRPr>
          </a:p>
          <a:p>
            <a:pPr algn="just"/>
            <a:endParaRPr lang="pl-PL" sz="1100" dirty="0">
              <a:latin typeface="Tahoma"/>
              <a:ea typeface="Tahoma"/>
              <a:cs typeface="Tahoma"/>
            </a:endParaRPr>
          </a:p>
          <a:p>
            <a:pPr algn="just"/>
            <a:r>
              <a:rPr lang="pl-PL" sz="2800" dirty="0">
                <a:latin typeface="Tahoma"/>
                <a:ea typeface="Tahoma"/>
                <a:cs typeface="Tahoma"/>
              </a:rPr>
              <a:t>W celu zwiększenia efektywności zajęć oraz ułatwienia uczestnikom stażu posługiwania się językiem hiszpańskim </a:t>
            </a:r>
            <a:br>
              <a:rPr lang="pl-PL" sz="2800" dirty="0">
                <a:latin typeface="Tahoma"/>
                <a:ea typeface="Tahoma"/>
                <a:cs typeface="Tahoma"/>
              </a:rPr>
            </a:br>
            <a:r>
              <a:rPr lang="pl-PL" sz="2800" dirty="0">
                <a:latin typeface="Tahoma"/>
                <a:ea typeface="Tahoma"/>
                <a:cs typeface="Tahoma"/>
              </a:rPr>
              <a:t>w miejscu pobytu, zakupiono rozmówki włoskie oraz mapy.</a:t>
            </a:r>
            <a:endParaRPr lang="pl-PL" sz="2800" dirty="0">
              <a:ea typeface="+mn-lt"/>
              <a:cs typeface="+mn-lt"/>
            </a:endParaRPr>
          </a:p>
          <a:p>
            <a:endParaRPr lang="pl-PL" sz="2800" dirty="0">
              <a:latin typeface="Tahoma"/>
              <a:ea typeface="Tahoma"/>
              <a:cs typeface="Tahoma"/>
            </a:endParaRPr>
          </a:p>
          <a:p>
            <a:endParaRPr lang="pl-PL" sz="2800" dirty="0"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5456433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4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5" y="800722"/>
            <a:ext cx="10003315" cy="22953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ZAJĘCIA Z BHP</a:t>
            </a:r>
            <a:endParaRPr lang="pl-PL" sz="5300">
              <a:solidFill>
                <a:srgbClr val="00B0F0"/>
              </a:solidFill>
              <a:ea typeface="+mj-lt"/>
              <a:cs typeface="+mj-lt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339273" y="2738359"/>
            <a:ext cx="935643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2800" dirty="0">
                <a:latin typeface="Tahoma"/>
                <a:ea typeface="Tahoma"/>
                <a:cs typeface="Tahoma"/>
              </a:rPr>
              <a:t>Zajęcia z BHP i pierwszej pomocy polegały na zapoznaniu młodzieży z udzielaniem pierwszej pomocy oraz </a:t>
            </a:r>
            <a:br>
              <a:rPr lang="pl-PL" sz="2800" dirty="0">
                <a:latin typeface="Tahoma"/>
                <a:ea typeface="Tahoma"/>
                <a:cs typeface="Tahoma"/>
              </a:rPr>
            </a:br>
            <a:r>
              <a:rPr lang="pl-PL" sz="2800" dirty="0">
                <a:latin typeface="Tahoma"/>
                <a:ea typeface="Tahoma"/>
                <a:cs typeface="Tahoma"/>
              </a:rPr>
              <a:t>z podstawowymi zasadami BHP stosowanymi w miejscu pracy.</a:t>
            </a:r>
            <a:endParaRPr lang="pl-PL" sz="2800" dirty="0">
              <a:ea typeface="+mn-lt"/>
              <a:cs typeface="+mn-lt"/>
            </a:endParaRPr>
          </a:p>
          <a:p>
            <a:pPr algn="just"/>
            <a:endParaRPr lang="pl-PL" sz="2800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20" y="5140219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67" y="800722"/>
            <a:ext cx="9966593" cy="30298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PRZYGOTOWANIE KULTUROWE</a:t>
            </a:r>
            <a:endParaRPr lang="pl-PL" sz="5300">
              <a:solidFill>
                <a:srgbClr val="00B0F0"/>
              </a:solidFill>
              <a:ea typeface="+mj-lt"/>
              <a:cs typeface="+mj-lt"/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13123"/>
            <a:ext cx="1000515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Przygotowanie Kulturowe przeprowadzone zostało </a:t>
            </a:r>
            <a:b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w dwóch etapach: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just"/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krajowym 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- mające na celu zapoznanie uczestników stażu </a:t>
            </a:r>
            <a:b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z kulturą Hiszpanii, panującymi tam zwyczajami, tradycjami, stylem życia Hiszpanów.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just"/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just"/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zagranicznym 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- przeprowadzone przez partnerów projektu, którzy zorganizowali wycieczki do </a:t>
            </a:r>
            <a:r>
              <a:rPr lang="pl-PL" sz="28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Cádiz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i </a:t>
            </a:r>
            <a:r>
              <a:rPr lang="pl-PL" sz="28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Taviry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5409028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669316" y="31820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4" y="598746"/>
            <a:ext cx="9966593" cy="11202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Zwiedzanie Sevilli</a:t>
            </a:r>
          </a:p>
        </p:txBody>
      </p:sp>
      <p:pic>
        <p:nvPicPr>
          <p:cNvPr id="2" name="Obraz 3" descr="Obraz zawierający zewnętrzne, osoba, osoby, grupa&#10;&#10;Opis wygenerowany automatycznie">
            <a:extLst>
              <a:ext uri="{FF2B5EF4-FFF2-40B4-BE49-F238E27FC236}">
                <a16:creationId xmlns:a16="http://schemas.microsoft.com/office/drawing/2014/main" id="{EA20B4F1-F101-DB2E-C40A-E6E271BC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13" y="2103263"/>
            <a:ext cx="4230477" cy="3165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5" descr="Obraz zawierający drzewo, zewnętrzne, osoby, roślina&#10;&#10;Opis wygenerowany automatycznie">
            <a:extLst>
              <a:ext uri="{FF2B5EF4-FFF2-40B4-BE49-F238E27FC236}">
                <a16:creationId xmlns:a16="http://schemas.microsoft.com/office/drawing/2014/main" id="{6382BF77-A1DE-A044-7172-6C45CBC44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99" y="2044977"/>
            <a:ext cx="4829175" cy="3283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74" y="5414864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7">
            <a:extLst>
              <a:ext uri="{FF2B5EF4-FFF2-40B4-BE49-F238E27FC236}">
                <a16:creationId xmlns:a16="http://schemas.microsoft.com/office/drawing/2014/main" id="{5449099C-3C60-2DBC-C3AB-6ED6B9DD1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519" y="5802217"/>
            <a:ext cx="1295400" cy="1095375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F3B7505-BBF1-FF74-9DEB-14BD1913E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8" y="5950116"/>
            <a:ext cx="2324229" cy="906080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9" name="Obraz 5">
            <a:extLst>
              <a:ext uri="{FF2B5EF4-FFF2-40B4-BE49-F238E27FC236}">
                <a16:creationId xmlns:a16="http://schemas.microsoft.com/office/drawing/2014/main" id="{5DA1BBAF-97B6-0F8C-2A26-AB2AD0714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913" y="6137368"/>
            <a:ext cx="2165698" cy="712305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669316" y="31820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4" y="598746"/>
            <a:ext cx="9966593" cy="11202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Zwiedzanie Sevilli</a:t>
            </a:r>
          </a:p>
        </p:txBody>
      </p:sp>
      <p:pic>
        <p:nvPicPr>
          <p:cNvPr id="6" name="Obraz 9" descr="Obraz zawierający zewnętrzne, drzewo, woda, budynek&#10;&#10;Opis wygenerowany automatycznie">
            <a:extLst>
              <a:ext uri="{FF2B5EF4-FFF2-40B4-BE49-F238E27FC236}">
                <a16:creationId xmlns:a16="http://schemas.microsoft.com/office/drawing/2014/main" id="{295D3CE9-5363-A080-EB06-067BD2AF5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246" y="2055090"/>
            <a:ext cx="2133180" cy="3676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az 12" descr="Obraz zawierający ławka, osoba, dziewczynka&#10;&#10;Opis wygenerowany automatycznie">
            <a:extLst>
              <a:ext uri="{FF2B5EF4-FFF2-40B4-BE49-F238E27FC236}">
                <a16:creationId xmlns:a16="http://schemas.microsoft.com/office/drawing/2014/main" id="{EA4C7F09-4830-545F-8827-05CD94FE2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769" y="2647900"/>
            <a:ext cx="3286125" cy="2560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az 14" descr="Obraz zawierający niebo, zewnętrzne, osoba, osoby&#10;&#10;Opis wygenerowany automatycznie">
            <a:extLst>
              <a:ext uri="{FF2B5EF4-FFF2-40B4-BE49-F238E27FC236}">
                <a16:creationId xmlns:a16="http://schemas.microsoft.com/office/drawing/2014/main" id="{10EC454F-F54F-075D-2915-8FA0F6EA8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083" y="2114214"/>
            <a:ext cx="2274993" cy="3617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528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669316" y="31820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89" y="181174"/>
            <a:ext cx="9966593" cy="11202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Zwiedzanie Sevilli</a:t>
            </a:r>
          </a:p>
        </p:txBody>
      </p:sp>
      <p:pic>
        <p:nvPicPr>
          <p:cNvPr id="2" name="Obraz 3" descr="Obraz zawierający drzewo, zewnętrzne, kwadrat&#10;&#10;Opis wygenerowany automatycznie">
            <a:extLst>
              <a:ext uri="{FF2B5EF4-FFF2-40B4-BE49-F238E27FC236}">
                <a16:creationId xmlns:a16="http://schemas.microsoft.com/office/drawing/2014/main" id="{DDFEE1C5-C23E-90CC-AC05-FF5A4589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83" y="1718998"/>
            <a:ext cx="2743200" cy="3525279"/>
          </a:xfrm>
          <a:prstGeom prst="rect">
            <a:avLst/>
          </a:prstGeom>
        </p:spPr>
      </p:pic>
      <p:pic>
        <p:nvPicPr>
          <p:cNvPr id="4" name="Obraz 12" descr="Obraz zawierający zewnętrzne, droga, scena, chodnik&#10;&#10;Opis wygenerowany automatycznie">
            <a:extLst>
              <a:ext uri="{FF2B5EF4-FFF2-40B4-BE49-F238E27FC236}">
                <a16:creationId xmlns:a16="http://schemas.microsoft.com/office/drawing/2014/main" id="{09094F04-EDB3-4B25-A475-63804B0D9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179" y="1987974"/>
            <a:ext cx="2743200" cy="3539794"/>
          </a:xfrm>
          <a:prstGeom prst="rect">
            <a:avLst/>
          </a:prstGeom>
        </p:spPr>
      </p:pic>
      <p:pic>
        <p:nvPicPr>
          <p:cNvPr id="15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F6411D96-9E15-CB88-EB2F-AA58A0700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410" y="2882181"/>
            <a:ext cx="3038475" cy="2378248"/>
          </a:xfrm>
          <a:prstGeom prst="rect">
            <a:avLst/>
          </a:prstGeom>
        </p:spPr>
      </p:pic>
      <p:pic>
        <p:nvPicPr>
          <p:cNvPr id="6" name="Obraz 9" descr="Obraz zawierający osoba&#10;&#10;Opis wygenerowany automatycznie">
            <a:extLst>
              <a:ext uri="{FF2B5EF4-FFF2-40B4-BE49-F238E27FC236}">
                <a16:creationId xmlns:a16="http://schemas.microsoft.com/office/drawing/2014/main" id="{9F280044-1428-43E5-6452-B0389E764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886" y="2156947"/>
            <a:ext cx="2743200" cy="2050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708" y="5428943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7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72" y="5402399"/>
            <a:ext cx="9723963" cy="93276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669316" y="31820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4" y="598746"/>
            <a:ext cx="9966593" cy="11202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Zwiedzanie </a:t>
            </a: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Cádiz</a:t>
            </a:r>
          </a:p>
        </p:txBody>
      </p:sp>
      <p:pic>
        <p:nvPicPr>
          <p:cNvPr id="2" name="Obraz 3" descr="Obraz zawierający niebo, osoba, zewnętrzne, przyroda&#10;&#10;Opis wygenerowany automatycznie">
            <a:extLst>
              <a:ext uri="{FF2B5EF4-FFF2-40B4-BE49-F238E27FC236}">
                <a16:creationId xmlns:a16="http://schemas.microsoft.com/office/drawing/2014/main" id="{780854EE-B3E3-CEE5-00C5-123647E4C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94" y="1938489"/>
            <a:ext cx="4619625" cy="3463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11" descr="Obraz zawierający budynek, zewnętrzne, kościół, kamień&#10;&#10;Opis wygenerowany automatycznie">
            <a:extLst>
              <a:ext uri="{FF2B5EF4-FFF2-40B4-BE49-F238E27FC236}">
                <a16:creationId xmlns:a16="http://schemas.microsoft.com/office/drawing/2014/main" id="{C0CE946A-581C-86E2-DA82-645889692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811" y="1928812"/>
            <a:ext cx="2676525" cy="364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az 12" descr="Obraz zawierający niebo, woda, zewnętrzne, przyroda&#10;&#10;Opis wygenerowany automatycznie">
            <a:extLst>
              <a:ext uri="{FF2B5EF4-FFF2-40B4-BE49-F238E27FC236}">
                <a16:creationId xmlns:a16="http://schemas.microsoft.com/office/drawing/2014/main" id="{02EE7135-425D-59EE-4DF4-88AA115C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875" y="1922974"/>
            <a:ext cx="2743200" cy="365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0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669316" y="31820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4" y="598746"/>
            <a:ext cx="9966593" cy="11202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Zwiedzanie </a:t>
            </a: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Cádiz</a:t>
            </a:r>
          </a:p>
        </p:txBody>
      </p:sp>
      <p:pic>
        <p:nvPicPr>
          <p:cNvPr id="6" name="Obraz 9" descr="Obraz zawierający budynek, zewnętrzne, kamień&#10;&#10;Opis wygenerowany automatycznie">
            <a:extLst>
              <a:ext uri="{FF2B5EF4-FFF2-40B4-BE49-F238E27FC236}">
                <a16:creationId xmlns:a16="http://schemas.microsoft.com/office/drawing/2014/main" id="{72B41374-4AE8-42DF-641F-9E96BC62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92" y="1934746"/>
            <a:ext cx="2963141" cy="4010055"/>
          </a:xfrm>
          <a:prstGeom prst="rect">
            <a:avLst/>
          </a:prstGeom>
        </p:spPr>
      </p:pic>
      <p:pic>
        <p:nvPicPr>
          <p:cNvPr id="10" name="Obraz 10" descr="Obraz zawierający niebo, zewnętrzne, jasne, dzień&#10;&#10;Opis wygenerowany automatycznie">
            <a:extLst>
              <a:ext uri="{FF2B5EF4-FFF2-40B4-BE49-F238E27FC236}">
                <a16:creationId xmlns:a16="http://schemas.microsoft.com/office/drawing/2014/main" id="{8BA81352-AC2B-990F-F578-84AD4A2BF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963" y="1934746"/>
            <a:ext cx="2941782" cy="4063398"/>
          </a:xfrm>
          <a:prstGeom prst="rect">
            <a:avLst/>
          </a:prstGeom>
        </p:spPr>
      </p:pic>
      <p:pic>
        <p:nvPicPr>
          <p:cNvPr id="4" name="Obraz 10" descr="Obraz zawierający niebo, zewnętrzne, kamień, dach&#10;&#10;Opis wygenerowany automatycznie">
            <a:extLst>
              <a:ext uri="{FF2B5EF4-FFF2-40B4-BE49-F238E27FC236}">
                <a16:creationId xmlns:a16="http://schemas.microsoft.com/office/drawing/2014/main" id="{46B31C2A-A478-7CAF-D4BE-0EED6FAB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440" y="2436016"/>
            <a:ext cx="3678799" cy="276758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857" y="132361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35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669316" y="31820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4" y="598746"/>
            <a:ext cx="9966593" cy="11202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Zwiedzanie </a:t>
            </a: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Taviry</a:t>
            </a:r>
          </a:p>
        </p:txBody>
      </p:sp>
      <p:pic>
        <p:nvPicPr>
          <p:cNvPr id="13" name="Obraz 13" descr="Obraz zawierający drzewo, zewnętrzne, park, kamień&#10;&#10;Opis wygenerowany automatycznie">
            <a:extLst>
              <a:ext uri="{FF2B5EF4-FFF2-40B4-BE49-F238E27FC236}">
                <a16:creationId xmlns:a16="http://schemas.microsoft.com/office/drawing/2014/main" id="{9EC70156-4C26-4F45-63BC-C7490F985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96" y="2485291"/>
            <a:ext cx="3349237" cy="2609733"/>
          </a:xfrm>
          <a:prstGeom prst="rect">
            <a:avLst/>
          </a:prstGeom>
        </p:spPr>
      </p:pic>
      <p:pic>
        <p:nvPicPr>
          <p:cNvPr id="14" name="Obraz 14" descr="Obraz zawierający kamień&#10;&#10;Opis wygenerowany automatycznie">
            <a:extLst>
              <a:ext uri="{FF2B5EF4-FFF2-40B4-BE49-F238E27FC236}">
                <a16:creationId xmlns:a16="http://schemas.microsoft.com/office/drawing/2014/main" id="{F36091C4-FAD7-6568-905F-2EEA81E8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8" y="1993797"/>
            <a:ext cx="3255546" cy="2539832"/>
          </a:xfrm>
          <a:prstGeom prst="rect">
            <a:avLst/>
          </a:prstGeom>
        </p:spPr>
      </p:pic>
      <p:pic>
        <p:nvPicPr>
          <p:cNvPr id="15" name="Obraz 15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AFEF1D03-2A42-6167-72B3-810DB6EDF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094" y="3387613"/>
            <a:ext cx="3056043" cy="229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544" y="147042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FF609-8E5B-40A3-3EDB-B9B1C0E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38" y="231518"/>
            <a:ext cx="10058400" cy="10651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l-PL" sz="32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Zespół Szkół Ekonomicznych</a:t>
            </a:r>
            <a:endParaRPr lang="en-US" sz="3200" b="1" dirty="0">
              <a:solidFill>
                <a:srgbClr val="00B0F0"/>
              </a:solidFill>
              <a:ea typeface="+mj-lt"/>
              <a:cs typeface="+mj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l-PL" sz="32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im. Eugeniusza Kwiatkowskiego w Sandomierzu</a:t>
            </a:r>
            <a:endParaRPr lang="en-US" sz="3200" b="1" dirty="0">
              <a:solidFill>
                <a:srgbClr val="00B0F0"/>
              </a:solidFill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2E9B20-C2B1-5421-5A56-595B7DD74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92500"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Beneficjent Projektu: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36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36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Dyrektor Szkoły mgr Iwona Korona – Smardz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pl-PL" sz="3600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3600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Koordynator Projektu: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36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Mgr Magdalena Kubiak</a:t>
            </a:r>
            <a:endParaRPr lang="en-US" sz="36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pl-PL" sz="3600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endParaRPr lang="pl-PL" dirty="0"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175" y="5485373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70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669316" y="31820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44" y="598746"/>
            <a:ext cx="9966593" cy="11202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Zwiedzanie </a:t>
            </a: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Taviry</a:t>
            </a:r>
          </a:p>
        </p:txBody>
      </p:sp>
      <p:pic>
        <p:nvPicPr>
          <p:cNvPr id="11" name="Obraz 11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180A2315-A667-C416-7047-EE1EBC9AD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16" y="2373756"/>
            <a:ext cx="4244957" cy="315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az 12" descr="Obraz zawierający niebo, drzewo, zewnętrzne, przyroda&#10;&#10;Opis wygenerowany automatycznie">
            <a:extLst>
              <a:ext uri="{FF2B5EF4-FFF2-40B4-BE49-F238E27FC236}">
                <a16:creationId xmlns:a16="http://schemas.microsoft.com/office/drawing/2014/main" id="{A3BDEE4C-5FC5-A723-5D6D-344CE148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795" y="2331681"/>
            <a:ext cx="4244956" cy="3197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016" y="132361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67" y="800722"/>
            <a:ext cx="9966593" cy="30298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PRZYGOTOWANIE KULTUROWE</a:t>
            </a:r>
            <a:endParaRPr lang="pl-PL" sz="5300">
              <a:solidFill>
                <a:srgbClr val="00B0F0"/>
              </a:solidFill>
              <a:ea typeface="+mj-lt"/>
              <a:cs typeface="+mj-lt"/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99002" y="1749846"/>
            <a:ext cx="9968430" cy="3893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900" dirty="0">
                <a:solidFill>
                  <a:srgbClr val="24097B"/>
                </a:solidFill>
                <a:latin typeface="Tahoma"/>
                <a:ea typeface="Tahoma"/>
                <a:cs typeface="Tahoma"/>
              </a:rPr>
              <a:t>Uczniowie odbywając staż za granicą poznali: kulturę, zabytki, zwyczaje oraz tradycje narodowe i regionalne. Podczas wyjazdu do Hiszpanii zwiedzili m.in.:</a:t>
            </a:r>
            <a:endParaRPr lang="en-US" sz="1900" dirty="0">
              <a:ea typeface="+mn-lt"/>
              <a:cs typeface="+mn-lt"/>
            </a:endParaRPr>
          </a:p>
          <a:p>
            <a:endParaRPr lang="pl-PL" sz="1900" dirty="0">
              <a:ea typeface="+mn-lt"/>
              <a:cs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19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Zabytkowe centrum Sevilli</a:t>
            </a: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, Plac Hiszpański i Metropol Parasol, Arenę Byków, </a:t>
            </a:r>
            <a:r>
              <a:rPr lang="pl-PL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Torre</a:t>
            </a: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del </a:t>
            </a:r>
            <a:r>
              <a:rPr lang="pl-PL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Oro</a:t>
            </a: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;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1900" b="1" dirty="0" err="1">
                <a:solidFill>
                  <a:srgbClr val="00B0F0"/>
                </a:solidFill>
                <a:latin typeface="Tahoma"/>
                <a:ea typeface="+mn-lt"/>
                <a:cs typeface="+mn-lt"/>
              </a:rPr>
              <a:t>Cádiz</a:t>
            </a:r>
            <a:r>
              <a:rPr lang="pl-PL" sz="1900" dirty="0">
                <a:solidFill>
                  <a:srgbClr val="24097B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-</a:t>
            </a:r>
            <a:r>
              <a:rPr lang="pl-PL" sz="1900" dirty="0">
                <a:solidFill>
                  <a:srgbClr val="24097B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miasto portowe położone nad Oceanem Atlantyckim, oddalone od Sevilli </a:t>
            </a:r>
            <a:b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o 122km, również znajdujące się w Andaluzji. Słynie z pięknej katedry, starówki, zabytkowych murów, słonecznych i pięknych plaż, oraz zabytkowego teatru </a:t>
            </a:r>
            <a:b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z czasów Starożytnego Rzymu.</a:t>
            </a:r>
            <a:endParaRPr lang="en-US" sz="1900" dirty="0" err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Tahoma"/>
              <a:cs typeface="Calibri" panose="020F0502020204030204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l-PL" sz="19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19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Tavirę</a:t>
            </a:r>
            <a:r>
              <a:rPr lang="pl-PL" sz="19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- Miasto w Portugalii położone na południu, również przy Oceanie Atlantyckim, nad rzeką </a:t>
            </a:r>
            <a:r>
              <a:rPr lang="pl-PL" sz="1900" dirty="0" err="1">
                <a:latin typeface="Tahoma"/>
                <a:ea typeface="+mn-lt"/>
                <a:cs typeface="+mn-lt"/>
              </a:rPr>
              <a:t>Gilão</a:t>
            </a:r>
            <a:r>
              <a:rPr lang="pl-PL" sz="1900" dirty="0">
                <a:latin typeface="Tahoma"/>
                <a:ea typeface="+mn-lt"/>
                <a:cs typeface="+mn-lt"/>
              </a:rPr>
              <a:t>. Uczestnicy praktyk podziwiali piękno zabudowy </a:t>
            </a:r>
            <a:r>
              <a:rPr lang="pl-PL" sz="1900" dirty="0" err="1">
                <a:latin typeface="Tahoma"/>
                <a:ea typeface="+mn-lt"/>
                <a:cs typeface="+mn-lt"/>
              </a:rPr>
              <a:t>Taviry</a:t>
            </a:r>
            <a:r>
              <a:rPr lang="pl-PL" sz="1900" dirty="0">
                <a:latin typeface="Tahoma"/>
                <a:ea typeface="+mn-lt"/>
                <a:cs typeface="+mn-lt"/>
              </a:rPr>
              <a:t>, poznali historię tego ciekawego miasteczka, oraz mogli wypocząć na plaży.</a:t>
            </a:r>
            <a:endParaRPr lang="pl-PL" sz="1900" dirty="0" err="1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+mn-lt"/>
              <a:cs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09" y="5447197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9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67" y="800722"/>
            <a:ext cx="9966593" cy="30298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endParaRPr lang="pl-PL">
              <a:solidFill>
                <a:srgbClr val="00B0F0"/>
              </a:solidFill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0436" y="1937738"/>
            <a:ext cx="1000515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Graficy 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pracowali w: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Tekipo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Equipaciones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- Sevilla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Rotulos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- Sevilla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Graph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Studio - Sevilla;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endParaRPr lang="pl-PL" sz="2000" b="1" dirty="0">
              <a:solidFill>
                <a:srgbClr val="24097B"/>
              </a:solidFill>
              <a:latin typeface="Tahoma"/>
              <a:ea typeface="Tahoma"/>
              <a:cs typeface="Tahoma"/>
            </a:endParaRPr>
          </a:p>
          <a:p>
            <a:r>
              <a:rPr lang="pl-PL" sz="20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Ekonomistka</a:t>
            </a:r>
            <a:r>
              <a:rPr lang="pl-PL" sz="2000" b="1" dirty="0">
                <a:solidFill>
                  <a:srgbClr val="24097B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odbyła staż w: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Educademia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- Sevilla;</a:t>
            </a:r>
          </a:p>
          <a:p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r>
              <a:rPr lang="pl-PL" sz="20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Informatycy</a:t>
            </a:r>
            <a:r>
              <a:rPr lang="pl-PL" sz="2000" dirty="0">
                <a:solidFill>
                  <a:srgbClr val="24097B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kształcili się zawodowo w:</a:t>
            </a:r>
            <a:r>
              <a:rPr lang="pl-PL" sz="2000" dirty="0">
                <a:solidFill>
                  <a:srgbClr val="24097B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Educademia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- Sevilla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Amador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de los Rios –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Hcsi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S.L - Sevilla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Dicemu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S.L -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App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Montequinto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- Sevilla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Elendere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S.L - Sevilla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Sat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Hispalense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–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App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Sanchez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Perrier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- Sevilla;</a:t>
            </a:r>
          </a:p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r>
              <a:rPr lang="pl-PL" sz="20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Logistycy</a:t>
            </a:r>
            <a:r>
              <a:rPr lang="pl-PL" sz="2000" dirty="0">
                <a:solidFill>
                  <a:srgbClr val="24097B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realizowali praktyki w: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Carrefour Express - Sevilla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Brico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 Depot Sevilla Sur - Sevilla 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/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Markaride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- Sevilla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95711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72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8309CFDE-4A19-532C-15DF-0AF5EFB7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3" y="2481263"/>
            <a:ext cx="1971675" cy="2752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9" descr="Obraz zawierający tekst, osoba, otwarte, automat sprzedający&#10;&#10;Opis wygenerowany automatycznie">
            <a:extLst>
              <a:ext uri="{FF2B5EF4-FFF2-40B4-BE49-F238E27FC236}">
                <a16:creationId xmlns:a16="http://schemas.microsoft.com/office/drawing/2014/main" id="{6BAA0B13-C702-F601-0A46-DC1464D7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2452703"/>
            <a:ext cx="2743200" cy="29050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Carrefour Express</a:t>
            </a: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3" descr="Obraz zawierający tekst, wewnątrz, sufit, scena&#10;&#10;Opis wygenerowany automatycznie">
            <a:extLst>
              <a:ext uri="{FF2B5EF4-FFF2-40B4-BE49-F238E27FC236}">
                <a16:creationId xmlns:a16="http://schemas.microsoft.com/office/drawing/2014/main" id="{F6E32CA4-E932-D115-E0DE-40869298E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8" y="1985963"/>
            <a:ext cx="2600325" cy="3552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10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5EC0F3A0-18EF-5D25-6A61-BDE084711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275" y="2420932"/>
            <a:ext cx="2305050" cy="30734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1" descr="Obraz zawierający tekst, osoba, sufit, wewnątrz&#10;&#10;Opis wygenerowany automatycznie">
            <a:extLst>
              <a:ext uri="{FF2B5EF4-FFF2-40B4-BE49-F238E27FC236}">
                <a16:creationId xmlns:a16="http://schemas.microsoft.com/office/drawing/2014/main" id="{9F04C7DE-47A7-9819-8379-8726094F7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325" y="2596721"/>
            <a:ext cx="2095500" cy="2740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00" y="5360571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2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Brico</a:t>
            </a:r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 Depot Sevilla Sur</a:t>
            </a: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2" name="Obraz 12" descr="Obraz zawierający osoba, stojące&#10;&#10;Opis wygenerowany automatycznie">
            <a:extLst>
              <a:ext uri="{FF2B5EF4-FFF2-40B4-BE49-F238E27FC236}">
                <a16:creationId xmlns:a16="http://schemas.microsoft.com/office/drawing/2014/main" id="{FF327AD2-E40A-F693-E704-291E5D4AA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080977"/>
            <a:ext cx="2743200" cy="364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3" descr="Obraz zawierający osoba, wewnątrz, przygotowywanie&#10;&#10;Opis wygenerowany automatycznie">
            <a:extLst>
              <a:ext uri="{FF2B5EF4-FFF2-40B4-BE49-F238E27FC236}">
                <a16:creationId xmlns:a16="http://schemas.microsoft.com/office/drawing/2014/main" id="{5D8AEDA7-10D5-7715-547A-5B03A6438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013" y="2081213"/>
            <a:ext cx="2638425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5" descr="Obraz zawierający osoba&#10;&#10;Opis wygenerowany automatycznie">
            <a:extLst>
              <a:ext uri="{FF2B5EF4-FFF2-40B4-BE49-F238E27FC236}">
                <a16:creationId xmlns:a16="http://schemas.microsoft.com/office/drawing/2014/main" id="{070A819F-DCCA-E716-FD47-34C8873E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63" y="2090738"/>
            <a:ext cx="2543175" cy="353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6" descr="Obraz zawierający osoba&#10;&#10;Opis wygenerowany automatycznie">
            <a:extLst>
              <a:ext uri="{FF2B5EF4-FFF2-40B4-BE49-F238E27FC236}">
                <a16:creationId xmlns:a16="http://schemas.microsoft.com/office/drawing/2014/main" id="{6AF369CA-7598-3762-7B69-B8EC6B2E5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2311908"/>
            <a:ext cx="2743200" cy="215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73" y="5443905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54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RAKTYK: </a:t>
            </a: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Markaride</a:t>
            </a:r>
            <a:endParaRPr lang="pl-PL" dirty="0"/>
          </a:p>
          <a:p>
            <a:pPr algn="ctr"/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3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957E08AB-210E-63E7-90FF-3D862F4D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2" y="1876029"/>
            <a:ext cx="2598855" cy="3921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5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35EED465-09F4-5887-B03D-01587E3A9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906" y="1921875"/>
            <a:ext cx="2757429" cy="3852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9" descr="Obraz zawierający podłoże, wewnątrz, osoba, ściana&#10;&#10;Opis wygenerowany automatycznie">
            <a:extLst>
              <a:ext uri="{FF2B5EF4-FFF2-40B4-BE49-F238E27FC236}">
                <a16:creationId xmlns:a16="http://schemas.microsoft.com/office/drawing/2014/main" id="{5998037F-C5FF-E649-9C11-3F5F84BEB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65" y="1921875"/>
            <a:ext cx="2431647" cy="2890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az 10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B5D1B1D8-E734-30F9-EAF2-48AEC2EBF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608" y="3366923"/>
            <a:ext cx="2747507" cy="2257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481" y="110655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30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702" y="-355625"/>
            <a:ext cx="10525116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RAKTYK: </a:t>
            </a: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Educademia</a:t>
            </a:r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1" name="Obraz 11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83E0E3C1-9EA1-02CC-F92E-58C09D485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2041018"/>
            <a:ext cx="2743200" cy="3690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2" descr="Obraz zawierający tekst, osoba, wewnątrz, sprzęt elektroniczny&#10;&#10;Opis wygenerowany automatycznie">
            <a:extLst>
              <a:ext uri="{FF2B5EF4-FFF2-40B4-BE49-F238E27FC236}">
                <a16:creationId xmlns:a16="http://schemas.microsoft.com/office/drawing/2014/main" id="{EF63843A-CB40-936F-BFD4-502E47BEC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9" y="2178795"/>
            <a:ext cx="3314700" cy="2292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6" descr="Obraz zawierający tekst, osoba, wewnątrz, komputer&#10;&#10;Opis wygenerowany automatycznie">
            <a:extLst>
              <a:ext uri="{FF2B5EF4-FFF2-40B4-BE49-F238E27FC236}">
                <a16:creationId xmlns:a16="http://schemas.microsoft.com/office/drawing/2014/main" id="{041724AB-8F45-4821-BE76-3A74BA038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2" y="3385065"/>
            <a:ext cx="3314699" cy="21871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50" y="116643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92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7">
            <a:extLst>
              <a:ext uri="{FF2B5EF4-FFF2-40B4-BE49-F238E27FC236}">
                <a16:creationId xmlns:a16="http://schemas.microsoft.com/office/drawing/2014/main" id="{5449099C-3C60-2DBC-C3AB-6ED6B9DD1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519" y="5802217"/>
            <a:ext cx="1295400" cy="1095375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F3B7505-BBF1-FF74-9DEB-14BD1913E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8" y="5950116"/>
            <a:ext cx="2324229" cy="906080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9" name="Obraz 5">
            <a:extLst>
              <a:ext uri="{FF2B5EF4-FFF2-40B4-BE49-F238E27FC236}">
                <a16:creationId xmlns:a16="http://schemas.microsoft.com/office/drawing/2014/main" id="{5DA1BBAF-97B6-0F8C-2A26-AB2AD0714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913" y="6137368"/>
            <a:ext cx="2165698" cy="712305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53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Tekipo</a:t>
            </a:r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53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Equipaciones</a:t>
            </a: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3" descr="Obraz zawierający wewnątrz, osoba, podłoże&#10;&#10;Opis wygenerowany automatycznie">
            <a:extLst>
              <a:ext uri="{FF2B5EF4-FFF2-40B4-BE49-F238E27FC236}">
                <a16:creationId xmlns:a16="http://schemas.microsoft.com/office/drawing/2014/main" id="{7F30E6D8-E05D-FC5E-755A-FD5DA4876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396" y="2149956"/>
            <a:ext cx="1979948" cy="3676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5">
            <a:extLst>
              <a:ext uri="{FF2B5EF4-FFF2-40B4-BE49-F238E27FC236}">
                <a16:creationId xmlns:a16="http://schemas.microsoft.com/office/drawing/2014/main" id="{807C770E-02AF-0031-EAA3-6FF99D6FB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925" y="2738547"/>
            <a:ext cx="3819525" cy="17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94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Rotulos</a:t>
            </a:r>
            <a:endParaRPr lang="pl-PL" sz="5300" b="1" dirty="0" err="1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6" name="Obraz 9" descr="Obraz zawierający tekst, ściana, wewnątrz, osoba&#10;&#10;Opis wygenerowany automatycznie">
            <a:extLst>
              <a:ext uri="{FF2B5EF4-FFF2-40B4-BE49-F238E27FC236}">
                <a16:creationId xmlns:a16="http://schemas.microsoft.com/office/drawing/2014/main" id="{3A2B0446-BCF1-2029-E3B2-B878E5E9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273" y="2460548"/>
            <a:ext cx="3654246" cy="2797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10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F5A6EE1C-4048-A356-359B-F44DB6E9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280646"/>
            <a:ext cx="3941618" cy="315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64" y="5375401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90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Foto </a:t>
            </a:r>
            <a:r>
              <a:rPr lang="pl-PL" sz="5300" b="1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Graph</a:t>
            </a:r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 Studio</a:t>
            </a:r>
            <a:endParaRPr lang="pl-PL" sz="5300" b="1" dirty="0" err="1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3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687CFF07-1650-E4A0-9149-C44D5F47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86" y="2028896"/>
            <a:ext cx="2743200" cy="3660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10" descr="Obraz zawierający tekst, wewnątrz, osoba&#10;&#10;Opis wygenerowany automatycznie">
            <a:extLst>
              <a:ext uri="{FF2B5EF4-FFF2-40B4-BE49-F238E27FC236}">
                <a16:creationId xmlns:a16="http://schemas.microsoft.com/office/drawing/2014/main" id="{F6AD46A5-B02B-614A-A6BE-62ECE68C3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27" y="2670825"/>
            <a:ext cx="3371850" cy="2609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1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0E7C9468-D442-0DB1-DA17-4707122C2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210" y="2596566"/>
            <a:ext cx="3931654" cy="252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481" y="5418377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FF609-8E5B-40A3-3EDB-B9B1C0E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24" y="-83223"/>
            <a:ext cx="9966593" cy="194651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l-PL" sz="54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PRAKTYKA ZAWODOWA</a:t>
            </a:r>
            <a:br>
              <a:rPr lang="pl-PL" sz="54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54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W HISZPANII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095BD8B-F677-380E-3887-FBFCEF6D0019}"/>
              </a:ext>
            </a:extLst>
          </p:cNvPr>
          <p:cNvSpPr txBox="1"/>
          <p:nvPr/>
        </p:nvSpPr>
        <p:spPr>
          <a:xfrm>
            <a:off x="1262924" y="2325723"/>
            <a:ext cx="996842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000" b="1" dirty="0">
                <a:latin typeface="Tahoma"/>
                <a:ea typeface="Tahoma"/>
                <a:cs typeface="Tahoma"/>
              </a:rPr>
              <a:t>SEVILLA </a:t>
            </a:r>
            <a:endParaRPr lang="pl-PL" sz="6000" b="1" dirty="0">
              <a:cs typeface="Calibri"/>
            </a:endParaRPr>
          </a:p>
          <a:p>
            <a:pPr algn="ctr"/>
            <a:r>
              <a:rPr lang="pl-PL" sz="6000" b="1" u="sng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18.09-09.10</a:t>
            </a:r>
          </a:p>
          <a:p>
            <a:pPr algn="ctr"/>
            <a:r>
              <a:rPr lang="pl-PL" sz="6000" b="1" u="sng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2021r.</a:t>
            </a:r>
          </a:p>
          <a:p>
            <a:endParaRPr lang="pl-PL" dirty="0">
              <a:cs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54" y="5364069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0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10209797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latin typeface="Tahoma"/>
                <a:ea typeface="Tahoma"/>
                <a:cs typeface="Tahoma"/>
              </a:rPr>
            </a:br>
            <a:r>
              <a:rPr lang="pl-PL" sz="53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Amador</a:t>
            </a:r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de los Rios – </a:t>
            </a:r>
            <a:r>
              <a:rPr lang="pl-PL" sz="53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Hcsi</a:t>
            </a:r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S.L.</a:t>
            </a:r>
          </a:p>
          <a:p>
            <a:pPr algn="ctr"/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6" name="Obraz 9" descr="Obraz zawierający tekst, osoba, wewnątrz, computer&#10;&#10;Opis wygenerowany automatycznie">
            <a:extLst>
              <a:ext uri="{FF2B5EF4-FFF2-40B4-BE49-F238E27FC236}">
                <a16:creationId xmlns:a16="http://schemas.microsoft.com/office/drawing/2014/main" id="{F65A9B5D-64F9-D4B0-1982-72F751265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72" y="1978279"/>
            <a:ext cx="1955666" cy="3724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11" descr="Obraz zawierający osoba, wewnątrz, computer&#10;&#10;Opis wygenerowany automatycznie">
            <a:extLst>
              <a:ext uri="{FF2B5EF4-FFF2-40B4-BE49-F238E27FC236}">
                <a16:creationId xmlns:a16="http://schemas.microsoft.com/office/drawing/2014/main" id="{996CCADB-1500-102B-D064-3D20ADD2D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24" y="1996318"/>
            <a:ext cx="2219758" cy="356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017" y="5549477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7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latin typeface="Tahoma"/>
                <a:ea typeface="Tahoma"/>
                <a:cs typeface="Tahoma"/>
              </a:rPr>
            </a:br>
            <a:r>
              <a:rPr lang="pl-PL" sz="44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Dicemu</a:t>
            </a:r>
            <a:r>
              <a:rPr lang="pl-PL" sz="44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44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44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S.L. - </a:t>
            </a:r>
            <a:r>
              <a:rPr lang="pl-PL" sz="44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App</a:t>
            </a:r>
            <a:r>
              <a:rPr lang="pl-PL" sz="44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44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44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44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Montequinto</a:t>
            </a:r>
            <a:endParaRPr lang="pl-PL" sz="4400" b="1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3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559006FC-6D4F-5D74-D6B0-4B61A483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91" y="2149957"/>
            <a:ext cx="2502385" cy="3345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1" descr="Obraz zawierający tekst, osoba&#10;&#10;Opis wygenerowany automatycznie">
            <a:extLst>
              <a:ext uri="{FF2B5EF4-FFF2-40B4-BE49-F238E27FC236}">
                <a16:creationId xmlns:a16="http://schemas.microsoft.com/office/drawing/2014/main" id="{FAF439F7-46D2-8072-5EA7-BAF26347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049" y="2121381"/>
            <a:ext cx="1811797" cy="3307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18" y="5428724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76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b="1" dirty="0">
                <a:latin typeface="Tahoma"/>
                <a:ea typeface="Tahoma"/>
                <a:cs typeface="Tahoma"/>
              </a:rPr>
            </a:br>
            <a:r>
              <a:rPr lang="pl-PL" sz="40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Sat</a:t>
            </a:r>
            <a:r>
              <a:rPr lang="pl-PL" sz="4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40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Hispalense</a:t>
            </a:r>
            <a:r>
              <a:rPr lang="pl-PL" sz="4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– </a:t>
            </a:r>
            <a:r>
              <a:rPr lang="pl-PL" sz="40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App</a:t>
            </a:r>
            <a:r>
              <a:rPr lang="pl-PL" sz="4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40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4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Sanchez </a:t>
            </a:r>
            <a:r>
              <a:rPr lang="pl-PL" sz="40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Perrier</a:t>
            </a:r>
            <a:endParaRPr lang="pl-PL" sz="4000" b="1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6" name="Obraz 9" descr="Obraz zawierający tekst, osoba, wewnątrz, praca&#10;&#10;Opis wygenerowany automatycznie">
            <a:extLst>
              <a:ext uri="{FF2B5EF4-FFF2-40B4-BE49-F238E27FC236}">
                <a16:creationId xmlns:a16="http://schemas.microsoft.com/office/drawing/2014/main" id="{26C8C402-6907-8DED-D5F6-CCA16BDD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0" y="2014869"/>
            <a:ext cx="2618509" cy="3536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81" y="5419488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7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37" y="5474373"/>
            <a:ext cx="9723963" cy="93276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67" y="-351803"/>
            <a:ext cx="9966593" cy="42109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MIEJSCA RAKTYK</a:t>
            </a:r>
            <a:br>
              <a:rPr lang="pl-PL" sz="5300" b="1" dirty="0">
                <a:latin typeface="Tahoma"/>
                <a:ea typeface="Tahoma"/>
                <a:cs typeface="Tahoma"/>
              </a:rPr>
            </a:br>
            <a:r>
              <a:rPr lang="pl-PL" sz="53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53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Elendere</a:t>
            </a:r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5300" b="1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Informatica</a:t>
            </a:r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 S.L.</a:t>
            </a:r>
            <a:endParaRPr lang="pl-PL" sz="4400" b="1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749846"/>
            <a:ext cx="100051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3" descr="Obraz zawierający osoba, wewnątrz, mężczyzna, przygotowywanie&#10;&#10;Opis wygenerowany automatycznie">
            <a:extLst>
              <a:ext uri="{FF2B5EF4-FFF2-40B4-BE49-F238E27FC236}">
                <a16:creationId xmlns:a16="http://schemas.microsoft.com/office/drawing/2014/main" id="{A4ECEAED-015C-332D-191E-92CB042EE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00" y="2021956"/>
            <a:ext cx="2593523" cy="3452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757ECEBF-237E-18F5-A5F1-066DC723C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713" y="2404854"/>
            <a:ext cx="3746737" cy="2814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4641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906" y="1535180"/>
            <a:ext cx="9966593" cy="30298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PODSUMOWANIE PRAKTYK – OTRZYMANE CERTYFIKATY</a:t>
            </a:r>
            <a:endParaRPr lang="pl-PL" sz="5300">
              <a:solidFill>
                <a:schemeClr val="accent1"/>
              </a:solidFill>
              <a:ea typeface="+mj-lt"/>
              <a:cs typeface="+mj-lt"/>
            </a:endParaRPr>
          </a:p>
          <a:p>
            <a:pPr algn="ctr"/>
            <a:endParaRPr lang="pl-PL" sz="5300" b="1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832472"/>
            <a:ext cx="998679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Uczestnicy projektu otrzymali: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pl-PL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Europass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Mobilność;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Certyfikat potwierdzający odbycie stażu w zakładach pracy od Biura </a:t>
            </a:r>
            <a:r>
              <a:rPr lang="pl-PL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Euromind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;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Certyfikat z zajęć przygotowawczych - szkolenia językowo – kulturowo - pedagogicznego od instytucji wysyłającej. </a:t>
            </a:r>
            <a:b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Dokumenty te to dla nich przepustka na europejski rynek pracy niezbędna w dobie globalizacji.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endParaRPr lang="pl-PL" sz="28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06" y="5367666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5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906" y="1535180"/>
            <a:ext cx="9966593" cy="30298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PODSUMOWANIE PRAKTYK – </a:t>
            </a:r>
            <a:r>
              <a:rPr lang="pl-PL" sz="44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OTRZYMANIE CERTYFIKATÓW</a:t>
            </a:r>
            <a:endParaRPr lang="pl-PL" sz="4400" dirty="0">
              <a:solidFill>
                <a:schemeClr val="accent1"/>
              </a:solidFill>
              <a:ea typeface="+mj-lt"/>
              <a:cs typeface="+mj-lt"/>
            </a:endParaRPr>
          </a:p>
          <a:p>
            <a:pPr algn="ctr"/>
            <a:endParaRPr lang="pl-PL" sz="5300" b="1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832472"/>
            <a:ext cx="9986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3" descr="Obraz zawierający osoba, ściana, grupa, wewnątrz&#10;&#10;Opis wygenerowany automatycznie">
            <a:extLst>
              <a:ext uri="{FF2B5EF4-FFF2-40B4-BE49-F238E27FC236}">
                <a16:creationId xmlns:a16="http://schemas.microsoft.com/office/drawing/2014/main" id="{0C69A65B-3E7F-F67D-C2CD-F65C0CC2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509" y="1862660"/>
            <a:ext cx="7274791" cy="3760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79" y="5409729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42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79" y="5585049"/>
            <a:ext cx="9723963" cy="932769"/>
          </a:xfrm>
          <a:prstGeom prst="rect">
            <a:avLst/>
          </a:prstGeom>
        </p:spPr>
      </p:pic>
      <p:pic>
        <p:nvPicPr>
          <p:cNvPr id="4" name="Obraz 5" descr="Obraz zawierający galeria, różny, różne, pomieszczenie&#10;&#10;Opis wygenerowany automatycznie">
            <a:extLst>
              <a:ext uri="{FF2B5EF4-FFF2-40B4-BE49-F238E27FC236}">
                <a16:creationId xmlns:a16="http://schemas.microsoft.com/office/drawing/2014/main" id="{15B7C968-D80B-03AC-09AD-7F4C83C2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253" y="248931"/>
            <a:ext cx="9839325" cy="5424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906" y="1535180"/>
            <a:ext cx="9966593" cy="30298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endParaRPr lang="pl-PL" sz="4400" b="1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2279" y="1832472"/>
            <a:ext cx="9986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74207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906" y="2049300"/>
            <a:ext cx="9966593" cy="30298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KORZYŚCI Z UDZIAŁU </a:t>
            </a:r>
            <a:b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</a:br>
            <a:r>
              <a:rPr lang="pl-PL" sz="53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W PROJEKCIE:</a:t>
            </a:r>
            <a:endParaRPr lang="pl-PL" sz="5300" dirty="0">
              <a:solidFill>
                <a:schemeClr val="accent1"/>
              </a:solidFill>
              <a:ea typeface="+mj-lt"/>
              <a:cs typeface="+mj-lt"/>
            </a:endParaRPr>
          </a:p>
          <a:p>
            <a:pPr algn="ctr"/>
            <a:endParaRPr lang="pl-PL" sz="5300" b="1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5300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b="1" dirty="0">
              <a:solidFill>
                <a:srgbClr val="1CADE4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071417" y="1832472"/>
            <a:ext cx="1007765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0" indent="-457200" rtl="0">
              <a:buFont typeface="Wingdings"/>
              <a:buChar char="§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podniesienie kwalifikacji zawodowych, przydatnych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​</a:t>
            </a:r>
            <a:br>
              <a:rPr lang="en-US" sz="2400" dirty="0">
                <a:latin typeface="Tahoma"/>
                <a:ea typeface="Arial"/>
                <a:cs typeface="Arial"/>
              </a:rPr>
            </a:b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w przyszłej pracy;</a:t>
            </a: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poznanie wymogów pracodawców w krajach 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Tahoma"/>
                <a:cs typeface="Arial"/>
              </a:rPr>
              <a:t>europejskich;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Tahoma"/>
              <a:cs typeface="Arial"/>
            </a:endParaRPr>
          </a:p>
          <a:p>
            <a:pPr marL="457200" indent="-457200">
              <a:buFont typeface="Wingdings"/>
              <a:buChar char="§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wymiana doświadczeń w zakresie funkcjonowania branży:</a:t>
            </a:r>
          </a:p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     graficznej, ekonomicznej, informatycznej, logistycznej;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​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podniesienie sprawności komunikacyjnej w językach obcych: angielskim i hiszpańskim;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​</a:t>
            </a:r>
          </a:p>
          <a:p>
            <a:pPr marL="457200" lvl="0" indent="-457200" rtl="0">
              <a:buFont typeface="Wingdings"/>
              <a:buChar char="§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nabycie szacunku do innych kultur i obyczajów, promocja własnego kraju, regionu oraz szkoły</a:t>
            </a: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.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Arial"/>
                <a:cs typeface="Arial"/>
              </a:rPr>
              <a:t>​</a:t>
            </a:r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7" y="5295970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04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69" y="497759"/>
            <a:ext cx="9984954" cy="12212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3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EWALUACJA PROJEKTU</a:t>
            </a:r>
            <a:endParaRPr lang="pl-PL" sz="5300">
              <a:solidFill>
                <a:srgbClr val="00B0F0"/>
              </a:solidFill>
              <a:latin typeface="Calibri Light" panose="020F0302020204030204"/>
              <a:ea typeface="Tahoma"/>
              <a:cs typeface="Calibri Light" panose="020F0302020204030204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959569" y="2267819"/>
            <a:ext cx="10941586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598"/>
              </a:spcBef>
              <a:buFont typeface="Courier New"/>
              <a:buChar char="o"/>
            </a:pPr>
            <a:r>
              <a:rPr lang="pl-PL" sz="3200" b="1" dirty="0">
                <a:ea typeface="+mn-lt"/>
                <a:cs typeface="+mn-lt"/>
              </a:rPr>
              <a:t>Ankieta wstępna przed wyjazdem dla uczestników stażu dotycząca ich oczekiwań;</a:t>
            </a:r>
            <a:endParaRPr lang="en-US" sz="3200" b="1" dirty="0">
              <a:ea typeface="+mn-lt"/>
              <a:cs typeface="+mn-lt"/>
            </a:endParaRPr>
          </a:p>
          <a:p>
            <a:pPr marL="457200" indent="-457200">
              <a:spcBef>
                <a:spcPts val="598"/>
              </a:spcBef>
              <a:buFont typeface="Courier New"/>
              <a:buChar char="o"/>
            </a:pPr>
            <a:r>
              <a:rPr lang="pl-PL" sz="3200" b="1" dirty="0">
                <a:ea typeface="+mn-lt"/>
                <a:cs typeface="+mn-lt"/>
              </a:rPr>
              <a:t> Ankieta z przygotowania pedagogicznego, językowego </a:t>
            </a:r>
            <a:br>
              <a:rPr lang="pl-PL" sz="3200" b="1" dirty="0">
                <a:ea typeface="+mn-lt"/>
                <a:cs typeface="+mn-lt"/>
              </a:rPr>
            </a:br>
            <a:r>
              <a:rPr lang="pl-PL" sz="3200" b="1" dirty="0">
                <a:ea typeface="+mn-lt"/>
                <a:cs typeface="+mn-lt"/>
              </a:rPr>
              <a:t>i kulturowego;</a:t>
            </a:r>
            <a:endParaRPr lang="en-US" sz="3200" b="1" dirty="0">
              <a:ea typeface="+mn-lt"/>
              <a:cs typeface="+mn-lt"/>
            </a:endParaRPr>
          </a:p>
          <a:p>
            <a:pPr marL="457200" indent="-457200">
              <a:spcBef>
                <a:spcPts val="598"/>
              </a:spcBef>
              <a:buFont typeface="Courier New"/>
              <a:buChar char="o"/>
            </a:pPr>
            <a:r>
              <a:rPr lang="pl-PL" sz="3200" b="1" dirty="0">
                <a:ea typeface="+mn-lt"/>
                <a:cs typeface="+mn-lt"/>
              </a:rPr>
              <a:t> Ankieta podsumowująca po powrocie do kraju, dotycząca pobytu uczestników w Sevilli - 18.09-09.10.2021 r.</a:t>
            </a:r>
            <a:endParaRPr lang="pl-PL" sz="3200" dirty="0">
              <a:ea typeface="+mn-lt"/>
              <a:cs typeface="+mn-lt"/>
            </a:endParaRPr>
          </a:p>
          <a:p>
            <a:pPr marL="457200" lvl="0" indent="-457200">
              <a:buFont typeface="Wingdings"/>
              <a:buChar char="§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36" y="5371642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45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06" y="57085"/>
            <a:ext cx="12142422" cy="16619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40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EWALUACJA PROJEKTU –</a:t>
            </a:r>
            <a:br>
              <a:rPr lang="pl-PL" sz="40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40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 PODSTAWOWE WNIOSKI Z EWALUACJI PROJEKTU</a:t>
            </a:r>
            <a:endParaRPr lang="pl-PL" sz="4000">
              <a:solidFill>
                <a:srgbClr val="00B0F0"/>
              </a:solidFill>
              <a:ea typeface="+mj-lt"/>
              <a:cs typeface="+mj-lt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0436" y="2208404"/>
            <a:ext cx="998679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    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Podsumowując wyniki zebrane w trakcie ankiet: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Tahoma"/>
              <a:cs typeface="Tahoma"/>
            </a:endParaRPr>
          </a:p>
          <a:p>
            <a:endParaRPr lang="pl-PL" sz="28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Zintensyfikowanie kursu z języka obcego przed wyjazdem;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a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Przygotowane szkolenia były zarówno pod względem merytorycznym formalnym i technicznym wdrożone zgodnie z oczekiwaniami grupy docelowej;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a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Przeprowadzono szkolenia zgodnie z oczekiwaniami uczestników;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Młodzież bardzo wysoko oceniła przebieg stażu w Sevilli.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a typeface="Tahoma"/>
              <a:cs typeface="Tahoma"/>
            </a:endParaRPr>
          </a:p>
          <a:p>
            <a:pPr marL="457200" lvl="0" indent="-457200">
              <a:buFont typeface="Arial"/>
              <a:buChar char="•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5304470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FF609-8E5B-40A3-3EDB-B9B1C0E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42" y="690554"/>
            <a:ext cx="9966593" cy="163437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pl-PL" sz="54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</a:br>
            <a:r>
              <a:rPr lang="pl-PL" sz="5400" b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CELE PROJEKTU</a:t>
            </a:r>
            <a:endParaRPr lang="pl-PL" sz="5400">
              <a:solidFill>
                <a:srgbClr val="00B0F0"/>
              </a:solidFill>
              <a:ea typeface="+mj-lt"/>
              <a:cs typeface="+mj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sz="5400" b="1">
              <a:latin typeface="Tahoma"/>
              <a:ea typeface="Tahoma"/>
              <a:cs typeface="Tahoma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095BD8B-F677-380E-3887-FBFCEF6D0019}"/>
              </a:ext>
            </a:extLst>
          </p:cNvPr>
          <p:cNvSpPr txBox="1"/>
          <p:nvPr/>
        </p:nvSpPr>
        <p:spPr>
          <a:xfrm>
            <a:off x="1265459" y="573988"/>
            <a:ext cx="9968426" cy="58477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sz="2400" dirty="0">
              <a:latin typeface="Tahoma"/>
              <a:ea typeface="Tahoma"/>
              <a:cs typeface="Tahoma"/>
            </a:endParaRPr>
          </a:p>
          <a:p>
            <a:pPr algn="ctr"/>
            <a:endParaRPr lang="pl-PL" sz="2400" dirty="0">
              <a:latin typeface="Tahoma"/>
              <a:ea typeface="Tahoma"/>
              <a:cs typeface="Tahoma"/>
            </a:endParaRPr>
          </a:p>
          <a:p>
            <a:pPr algn="ctr"/>
            <a:endParaRPr lang="pl-PL" sz="2400" dirty="0">
              <a:latin typeface="Tahoma"/>
              <a:ea typeface="Tahoma"/>
              <a:cs typeface="Tahoma"/>
            </a:endParaRPr>
          </a:p>
          <a:p>
            <a:pPr algn="ctr"/>
            <a:r>
              <a:rPr lang="pl-PL" sz="2000" dirty="0">
                <a:latin typeface="Tahoma"/>
                <a:ea typeface="Tahoma"/>
                <a:cs typeface="Tahoma"/>
              </a:rPr>
              <a:t>Głównym celem projektu jest nabycie umiejętności praktycznych w kształconym zawodzie oraz doświadczeń zawodowych w międzynarodowym środowisku pracy.</a:t>
            </a:r>
            <a:endParaRPr lang="en-US" sz="2000" dirty="0">
              <a:ea typeface="+mn-lt"/>
              <a:cs typeface="+mn-lt"/>
            </a:endParaRPr>
          </a:p>
          <a:p>
            <a:pPr algn="ctr"/>
            <a:endParaRPr lang="pl-PL" sz="2000" dirty="0">
              <a:latin typeface="Tahoma"/>
              <a:ea typeface="Tahoma"/>
              <a:cs typeface="Tahoma"/>
            </a:endParaRPr>
          </a:p>
          <a:p>
            <a:r>
              <a:rPr lang="pl-PL" sz="2000" b="1" dirty="0">
                <a:latin typeface="Tahoma"/>
                <a:ea typeface="Tahoma"/>
                <a:cs typeface="Tahoma"/>
              </a:rPr>
              <a:t>Celami szczegółowymi są:</a:t>
            </a:r>
            <a:endParaRPr lang="en-US" sz="2000" dirty="0"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zdobycie praktycznych doświadczeń zawodowych poprzez odbycie praktyki w przedsiębiorstwie zagranicznym;</a:t>
            </a:r>
            <a:endParaRPr lang="en-US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podwyższenie znajomości językowych;</a:t>
            </a:r>
            <a:endParaRPr lang="en-US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weryfikacja wiedzy teoretycznej i praktycznej nabytej w szkole;</a:t>
            </a:r>
            <a:endParaRPr lang="en-US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zdobycie umiejętności praktycznych, które są oczekiwane na lokalnym rynku pracy;</a:t>
            </a:r>
            <a:endParaRPr lang="en-US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kształtowanie umiejętności interpersonalnych;</a:t>
            </a:r>
            <a:endParaRPr lang="en-US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poznanie i stosowanie zasad BHP;</a:t>
            </a:r>
            <a:endParaRPr lang="en-US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organizacja pracy i zarządzanie czasem na wyznaczonym stanowisku.</a:t>
            </a:r>
            <a:endParaRPr lang="en-US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ctr"/>
            <a:endParaRPr lang="pl-PL" sz="2400" dirty="0">
              <a:latin typeface="Tahoma"/>
              <a:ea typeface="Tahoma"/>
              <a:cs typeface="Tahoma"/>
            </a:endParaRPr>
          </a:p>
          <a:p>
            <a:endParaRPr lang="pl-PL" dirty="0">
              <a:cs typeface="Calibri"/>
            </a:endParaRPr>
          </a:p>
        </p:txBody>
      </p:sp>
      <p:pic>
        <p:nvPicPr>
          <p:cNvPr id="10" name="Obraz 9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2" y="5570736"/>
            <a:ext cx="8792942" cy="9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8CA4F95-B8BA-4739-A23E-A38389177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186" y="5733090"/>
            <a:ext cx="723043" cy="6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17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8" y="864957"/>
            <a:ext cx="12142422" cy="121919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6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REZULTATY</a:t>
            </a:r>
            <a:endParaRPr lang="pl-PL" sz="6000" dirty="0">
              <a:solidFill>
                <a:schemeClr val="accent1"/>
              </a:solidFill>
              <a:ea typeface="+mj-lt"/>
              <a:cs typeface="+mj-lt"/>
            </a:endParaRPr>
          </a:p>
          <a:p>
            <a:pPr algn="ctr"/>
            <a:endParaRPr lang="pl-PL" sz="44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674255" y="1463884"/>
            <a:ext cx="10991272" cy="4924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2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Umiejętność sprawnego posługiwania się sprzętem komputerowym; instalowanie </a:t>
            </a:r>
            <a:b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i konfigurowanie urządzeń; obsługa oprogramowania; naprawa komputerów; wymiana podzespołów; obsługiwanie lokalnych sieci komputerowych.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Umiejętność sporządzania dokumentacji: faktura VAT, WZ, PZ, RW; przyjmowanie </a:t>
            </a:r>
            <a:b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i realizacja zleceń; realizacja zamówień; formowanie jednostek ładunkowych; praca </a:t>
            </a:r>
            <a:b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w poszczególnych strefach magazynowych.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Umiejętność przygotowywania i sporządzania odpowiednich dokumentów w fazie zaopatrzenia i zbytu; posługiwanie się programami komputerowymi wspomagającymi działalność gospodarczą przedsiębiorstwa; prowadzenie dokumentacji kadrowo – płacowych.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Umiejętność obsługi programów graficznych, przygotowywania materiałów eksploatacyjnych potrzebnych do utrwalania plików, poszerzenie wiedzy na temat drukowania cyfrowego i publikacji cyfrowych.</a:t>
            </a:r>
          </a:p>
          <a:p>
            <a:pPr marL="342900" lvl="0" indent="-342900">
              <a:buFont typeface="Arial"/>
              <a:buChar char="•"/>
            </a:pPr>
            <a:endParaRPr lang="pl-PL" sz="2800" dirty="0">
              <a:solidFill>
                <a:srgbClr val="000000"/>
              </a:solidFill>
              <a:latin typeface="Calibri" panose="020F0502020204030204"/>
              <a:ea typeface="Tahoma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pl-PL" sz="2400" i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45" y="5455540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8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1466" y="883350"/>
            <a:ext cx="12142422" cy="14048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6000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REZULTATY</a:t>
            </a:r>
            <a:endParaRPr lang="pl-PL" sz="6000">
              <a:solidFill>
                <a:schemeClr val="accent1"/>
              </a:solidFill>
              <a:ea typeface="+mj-lt"/>
              <a:cs typeface="+mj-lt"/>
            </a:endParaRPr>
          </a:p>
          <a:p>
            <a:pPr algn="ctr"/>
            <a:endParaRPr lang="pl-PL" sz="44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665017" y="1517812"/>
            <a:ext cx="10861964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2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Doskonalenie znajomości języka angielskiego i hiszpańskiego  w następujących obszarach: mówienie, pisanie, słuchanie, czytanie;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Nabycie umiejętności posługiwania się w podstawowym stopniu  językiem hiszpańskim;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Rozszerzenie słownictwa z zakresu: ekonomii, grafiki i poligrafii cyfrowej,  informatyki, logistyki;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Poznanie struktur organizacyjnych zakładów pracy i firm;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Umiejętność pracy w zespole;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Umiejętność adaptacji w nowym środowisku;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Kształtowanie umiejętności sumiennego, terminowego wywiązywania się </a:t>
            </a:r>
            <a:b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z obowiązków w pracy;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Stosowanie przepisów bhp w miejscu pracy.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pl-PL" sz="22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5311197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34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1466" y="883350"/>
            <a:ext cx="12142422" cy="14048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6000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UPOWSZECHNIANIE</a:t>
            </a:r>
            <a:endParaRPr lang="pl-PL" sz="6000" b="1">
              <a:solidFill>
                <a:srgbClr val="24097B"/>
              </a:solidFill>
              <a:latin typeface="Tahoma"/>
              <a:ea typeface="Tahoma"/>
              <a:cs typeface="Tahoma"/>
            </a:endParaRPr>
          </a:p>
          <a:p>
            <a:pPr algn="ctr"/>
            <a:endParaRPr lang="pl-PL" sz="4400" b="1">
              <a:solidFill>
                <a:srgbClr val="00B0F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505527" y="1982384"/>
            <a:ext cx="8857673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200" b="1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l-PL" sz="2200" dirty="0">
                <a:latin typeface="Tahoma"/>
                <a:ea typeface="Tahoma"/>
                <a:cs typeface="Tahoma"/>
              </a:rPr>
              <a:t> Bieżące informacje na stronie internetowej szkoły;</a:t>
            </a:r>
            <a:endParaRPr lang="en-US" sz="22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200" dirty="0">
                <a:latin typeface="Tahoma"/>
                <a:ea typeface="Tahoma"/>
                <a:cs typeface="Tahoma"/>
              </a:rPr>
              <a:t> Zaprezentowanie na posiedzeniu Rady Pedagogicznej rezultatów projektu;</a:t>
            </a:r>
            <a:endParaRPr lang="en-US" sz="22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200" dirty="0">
                <a:latin typeface="Tahoma"/>
                <a:ea typeface="Tahoma"/>
                <a:cs typeface="Tahoma"/>
              </a:rPr>
              <a:t> Analiza portfolio uczniów przywiezionych przez uczestników stażu na posiedzeniu Komisji Przedmiotów Zawodowych;</a:t>
            </a:r>
            <a:endParaRPr lang="en-US" sz="22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pl-PL" sz="2200" dirty="0">
                <a:latin typeface="Tahoma"/>
                <a:ea typeface="Tahoma"/>
                <a:cs typeface="Tahoma"/>
              </a:rPr>
              <a:t> Wymiana doświadczeń przez uczestników stażu na lekcjach wychowawczych.</a:t>
            </a:r>
            <a:endParaRPr lang="en-US" sz="22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pl-PL" sz="2200" dirty="0">
              <a:latin typeface="Tahoma"/>
              <a:ea typeface="Tahoma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5188579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FF609-8E5B-40A3-3EDB-B9B1C0E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82" y="158072"/>
            <a:ext cx="9966593" cy="253894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4000" b="1" dirty="0">
                <a:solidFill>
                  <a:schemeClr val="accent1"/>
                </a:solidFill>
                <a:latin typeface="Tahoma"/>
              </a:rPr>
              <a:t>Instytucją wspomagającą realizację podjętych działań było biuro</a:t>
            </a:r>
            <a:br>
              <a:rPr lang="pl-P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</a:rPr>
            </a:br>
            <a:r>
              <a:rPr lang="pl-P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</a:rPr>
              <a:t> </a:t>
            </a:r>
            <a:br>
              <a:rPr lang="pl-P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4000" b="1" dirty="0">
                <a:solidFill>
                  <a:srgbClr val="00B0F0"/>
                </a:solidFill>
                <a:latin typeface="Tahoma"/>
              </a:rPr>
              <a:t>EUROMIND</a:t>
            </a:r>
            <a:r>
              <a:rPr lang="pl-PL" sz="4000" b="1" dirty="0">
                <a:solidFill>
                  <a:schemeClr val="accent1"/>
                </a:solidFill>
                <a:latin typeface="Tahoma"/>
              </a:rPr>
              <a:t> </a:t>
            </a:r>
            <a:r>
              <a:rPr lang="pl-P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</a:rPr>
              <a:t>w Sevilli.</a:t>
            </a:r>
            <a:r>
              <a:rPr lang="pl-P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​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7C2530-BA3C-0F05-8E29-9D6C2CA1D698}"/>
              </a:ext>
            </a:extLst>
          </p:cNvPr>
          <p:cNvSpPr txBox="1"/>
          <p:nvPr/>
        </p:nvSpPr>
        <p:spPr>
          <a:xfrm>
            <a:off x="1003315" y="3391333"/>
            <a:ext cx="8719849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>
                <a:latin typeface="Tahoma"/>
                <a:ea typeface="Tahoma"/>
                <a:cs typeface="Tahoma"/>
              </a:rPr>
              <a:t>Instytucja ta wyszukała miejsca praktyk zawodowych, zapewniła zakwaterowanie uczniów oraz wyżywienie, a także koordynowała całość pobytu za granicą.</a:t>
            </a:r>
            <a:endParaRPr lang="pl-PL" sz="2800" dirty="0">
              <a:ea typeface="+mn-lt"/>
              <a:cs typeface="+mn-lt"/>
            </a:endParaRPr>
          </a:p>
          <a:p>
            <a:pPr algn="ctr"/>
            <a:endParaRPr lang="pl-PL" dirty="0">
              <a:latin typeface="Tahoma"/>
              <a:ea typeface="Tahoma"/>
              <a:cs typeface="Tahoma"/>
            </a:endParaRPr>
          </a:p>
        </p:txBody>
      </p:sp>
      <p:pic>
        <p:nvPicPr>
          <p:cNvPr id="15" name="Obraz 15">
            <a:extLst>
              <a:ext uri="{FF2B5EF4-FFF2-40B4-BE49-F238E27FC236}">
                <a16:creationId xmlns:a16="http://schemas.microsoft.com/office/drawing/2014/main" id="{514935EA-DD1E-B6B4-8809-0E5D42E1B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051" y="3391333"/>
            <a:ext cx="1729649" cy="17296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36" y="5348912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FF609-8E5B-40A3-3EDB-B9B1C0E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42" y="821946"/>
            <a:ext cx="9966593" cy="8254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b="1" dirty="0">
                <a:solidFill>
                  <a:srgbClr val="1CADE4"/>
                </a:solidFill>
                <a:latin typeface="Tahoma"/>
                <a:ea typeface="Tahoma"/>
                <a:cs typeface="Tahoma"/>
              </a:rPr>
              <a:t>UCZESTNICY PROJEKTU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7C2530-BA3C-0F05-8E29-9D6C2CA1D698}"/>
              </a:ext>
            </a:extLst>
          </p:cNvPr>
          <p:cNvSpPr txBox="1"/>
          <p:nvPr/>
        </p:nvSpPr>
        <p:spPr>
          <a:xfrm>
            <a:off x="1162279" y="1713123"/>
            <a:ext cx="9968428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v"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1 uczennica Technikum Ekonomicznego;</a:t>
            </a:r>
          </a:p>
          <a:p>
            <a:pPr marL="457200" indent="-457200">
              <a:buFont typeface="Wingdings"/>
              <a:buChar char="v"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3 uczniów Technikum Grafiki i Poligrafii Cyfrowej;</a:t>
            </a:r>
          </a:p>
          <a:p>
            <a:pPr marL="457200" indent="-457200">
              <a:buFont typeface="Wingdings"/>
              <a:buChar char="v"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5 uczniów Technikum Informatycznego;</a:t>
            </a:r>
          </a:p>
          <a:p>
            <a:pPr marL="457200" indent="-457200">
              <a:buFont typeface="Wingdings"/>
              <a:buChar char="v"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11 uczniów Technikum Logistycznego.</a:t>
            </a:r>
          </a:p>
          <a:p>
            <a:pPr marL="457200" indent="-457200">
              <a:lnSpc>
                <a:spcPct val="150000"/>
              </a:lnSpc>
              <a:buFont typeface="Wingdings"/>
              <a:buChar char="v"/>
            </a:pPr>
            <a:endParaRPr lang="pl-PL" dirty="0">
              <a:latin typeface="Calibri" panose="020F0502020204030204"/>
              <a:ea typeface="Tahoma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pl-PL" sz="2800" dirty="0">
              <a:latin typeface="Tahoma"/>
              <a:ea typeface="Tahoma"/>
              <a:cs typeface="Tahoma"/>
            </a:endParaRPr>
          </a:p>
        </p:txBody>
      </p:sp>
      <p:sp>
        <p:nvSpPr>
          <p:cNvPr id="8" name="Dowolny kształt 5">
            <a:extLst>
              <a:ext uri="{FF2B5EF4-FFF2-40B4-BE49-F238E27FC236}">
                <a16:creationId xmlns:a16="http://schemas.microsoft.com/office/drawing/2014/main" id="{34CA70DE-EE89-C9F1-4FC2-FF159FBC9E23}"/>
              </a:ext>
            </a:extLst>
          </p:cNvPr>
          <p:cNvSpPr/>
          <p:nvPr/>
        </p:nvSpPr>
        <p:spPr>
          <a:xfrm>
            <a:off x="1162278" y="3925558"/>
            <a:ext cx="10813065" cy="16026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00B0F0"/>
                </a:solidFill>
                <a:latin typeface="Tahoma"/>
                <a:ea typeface="Arial" pitchFamily="34"/>
                <a:cs typeface="Arial"/>
              </a:rPr>
              <a:t>Opiekunowie młodzieży podczas stażu: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100" b="1" i="0" u="none" strike="noStrike" baseline="0" dirty="0">
              <a:ln>
                <a:noFill/>
              </a:ln>
              <a:solidFill>
                <a:srgbClr val="00B0F0"/>
              </a:solidFill>
              <a:latin typeface="Tahoma"/>
              <a:ea typeface="Arial" pitchFamily="34"/>
              <a:cs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dirty="0">
                <a:latin typeface="Tahoma"/>
                <a:ea typeface="Tahoma"/>
                <a:cs typeface="Arial"/>
              </a:rPr>
              <a:t>- Teresa Zasadni,</a:t>
            </a:r>
            <a:endParaRPr lang="pl-PL" sz="2800" dirty="0">
              <a:solidFill>
                <a:srgbClr val="24097B"/>
              </a:solidFill>
              <a:latin typeface="Tahoma"/>
              <a:ea typeface="Tahoma"/>
              <a:cs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dirty="0">
                <a:latin typeface="Tahoma"/>
                <a:ea typeface="Tahoma"/>
                <a:cs typeface="Arial"/>
              </a:rPr>
              <a:t>- Katarzyna Stawiarska-</a:t>
            </a:r>
            <a:r>
              <a:rPr lang="pl-PL" sz="2800" dirty="0" err="1">
                <a:latin typeface="Tahoma"/>
                <a:ea typeface="Tahoma"/>
                <a:cs typeface="Arial"/>
              </a:rPr>
              <a:t>Bęczkowska</a:t>
            </a:r>
            <a:r>
              <a:rPr lang="pl-PL" sz="2800" dirty="0">
                <a:latin typeface="Tahoma"/>
                <a:ea typeface="Tahoma"/>
                <a:cs typeface="Arial"/>
              </a:rPr>
              <a:t>.</a:t>
            </a:r>
            <a:endParaRPr lang="pl-PL" sz="2800" dirty="0">
              <a:solidFill>
                <a:srgbClr val="24097B"/>
              </a:solidFill>
              <a:latin typeface="Tahoma"/>
              <a:ea typeface="Tahoma"/>
              <a:cs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78" y="107637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2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FF609-8E5B-40A3-3EDB-B9B1C0E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42" y="2001"/>
            <a:ext cx="9966593" cy="10140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b="1" dirty="0">
                <a:solidFill>
                  <a:srgbClr val="1CADE4"/>
                </a:solidFill>
                <a:latin typeface="Tahoma"/>
                <a:ea typeface="Tahoma"/>
                <a:cs typeface="Tahoma"/>
              </a:rPr>
              <a:t>UCZESTNICY PROJEKTU: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7C2530-BA3C-0F05-8E29-9D6C2CA1D698}"/>
              </a:ext>
            </a:extLst>
          </p:cNvPr>
          <p:cNvSpPr txBox="1"/>
          <p:nvPr/>
        </p:nvSpPr>
        <p:spPr>
          <a:xfrm>
            <a:off x="7708135" y="1713123"/>
            <a:ext cx="3376669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Technikum Logistyczne:</a:t>
            </a:r>
            <a:endParaRPr lang="pl-PL" dirty="0"/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Oliwia Bieszczad</a:t>
            </a:r>
            <a:endParaRPr lang="pl-PL" sz="2400" dirty="0">
              <a:solidFill>
                <a:srgbClr val="00B0F0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Długosz Kacper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Dudek Martyna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Grębowiec</a:t>
            </a: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 Klaudia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Kiljańska</a:t>
            </a: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 Monika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Kolasińska Joanna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Maj Karolina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Olech Tomasz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Siemieniec Klaudia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Stępień Roksana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Śledź Weronika</a:t>
            </a:r>
          </a:p>
          <a:p>
            <a:pPr marL="457200" indent="-457200" algn="r">
              <a:buFont typeface="Arial"/>
              <a:buChar char="•"/>
            </a:pP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7A9A1A-5F8A-32B3-9443-70D59FD976CF}"/>
              </a:ext>
            </a:extLst>
          </p:cNvPr>
          <p:cNvSpPr txBox="1"/>
          <p:nvPr/>
        </p:nvSpPr>
        <p:spPr>
          <a:xfrm>
            <a:off x="295563" y="1713122"/>
            <a:ext cx="342813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Technikum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Tahoma"/>
              <a:cs typeface="Calibri" panose="020F0502020204030204"/>
            </a:endParaRPr>
          </a:p>
          <a:p>
            <a:pPr algn="ctr"/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Ekonomiczne: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Nikola Michałowska</a:t>
            </a:r>
          </a:p>
          <a:p>
            <a:pPr marL="457200" indent="-457200">
              <a:buFont typeface="Arial"/>
              <a:buChar char="•"/>
            </a:pP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CE87BA-878B-E608-DED7-C5250648065C}"/>
              </a:ext>
            </a:extLst>
          </p:cNvPr>
          <p:cNvSpPr txBox="1"/>
          <p:nvPr/>
        </p:nvSpPr>
        <p:spPr>
          <a:xfrm>
            <a:off x="295563" y="3567629"/>
            <a:ext cx="337903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Technikum Grafiki </a:t>
            </a:r>
            <a:b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i Poligrafii Cyfrowej:</a:t>
            </a:r>
            <a:endParaRPr lang="pl-PL" dirty="0"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Król Andżelika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Lis Mateusz</a:t>
            </a:r>
          </a:p>
          <a:p>
            <a:pPr marL="457200" indent="-457200">
              <a:buFont typeface="Arial"/>
              <a:buChar char="•"/>
            </a:pPr>
            <a:r>
              <a:rPr lang="pl-PL" sz="2400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Rycombel</a:t>
            </a:r>
            <a:r>
              <a:rPr lang="pl-PL" sz="24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 Gabriela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2C0F75C-C468-0020-5F9E-B9FA01A417EC}"/>
              </a:ext>
            </a:extLst>
          </p:cNvPr>
          <p:cNvSpPr txBox="1"/>
          <p:nvPr/>
        </p:nvSpPr>
        <p:spPr>
          <a:xfrm>
            <a:off x="3964236" y="1699044"/>
            <a:ext cx="331240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Technikum Informatyczne:</a:t>
            </a:r>
            <a:endParaRPr lang="pl-PL" dirty="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Dąbrowski Michał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>
                <a:solidFill>
                  <a:srgbClr val="00B0F0"/>
                </a:solidFill>
                <a:latin typeface="Tahoma"/>
                <a:ea typeface="Tahoma"/>
                <a:cs typeface="Tahoma"/>
              </a:rPr>
              <a:t>Kopytowska</a:t>
            </a: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 Karolina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Nagórny Tomasz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Orłowski Kacper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Siudak Maciej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780353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9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38" y="1468581"/>
            <a:ext cx="10058400" cy="782899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REKRUTACJA DO STAŻU</a:t>
            </a:r>
            <a:endParaRPr lang="pl-PL" dirty="0">
              <a:solidFill>
                <a:schemeClr val="accent1"/>
              </a:solidFill>
              <a:ea typeface="+mj-lt"/>
              <a:cs typeface="+mj-lt"/>
            </a:endParaRPr>
          </a:p>
          <a:p>
            <a:endParaRPr lang="pl-PL" dirty="0">
              <a:cs typeface="Calibri Light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070472" y="1768207"/>
            <a:ext cx="10436645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500" dirty="0">
                <a:latin typeface="Tahoma"/>
                <a:cs typeface="Segoe UI"/>
              </a:rPr>
              <a:t>Regulamin rekrutacji dla uczestników stażu oraz skład komisji był dostępny na stronie internetowej szkoły.</a:t>
            </a:r>
            <a:r>
              <a:rPr lang="en-US" sz="2500" dirty="0">
                <a:latin typeface="Tahoma"/>
                <a:cs typeface="Segoe UI"/>
              </a:rPr>
              <a:t>​</a:t>
            </a:r>
            <a:endParaRPr lang="en-US" sz="2500" dirty="0">
              <a:latin typeface="Tahoma"/>
              <a:ea typeface="Tahoma"/>
              <a:cs typeface="Segoe UI"/>
            </a:endParaRPr>
          </a:p>
          <a:p>
            <a:r>
              <a:rPr lang="pl-PL" sz="2500" dirty="0">
                <a:latin typeface="Tahoma"/>
                <a:cs typeface="Segoe UI"/>
              </a:rPr>
              <a:t>​</a:t>
            </a:r>
            <a:endParaRPr lang="pl-PL" sz="2500" dirty="0">
              <a:latin typeface="Tahoma"/>
              <a:ea typeface="Tahoma"/>
              <a:cs typeface="Segoe UI"/>
            </a:endParaRPr>
          </a:p>
          <a:p>
            <a:r>
              <a:rPr lang="pl-PL" sz="2500" dirty="0">
                <a:latin typeface="Tahoma"/>
                <a:cs typeface="Segoe UI"/>
              </a:rPr>
              <a:t>Podstawowym kryterium naboru były: średnia ocen semestralnych, ocena z zachowania, znajomość języka angielskiego na poziomie średnio zaawansowanym, rozmowa kwalifikacyjna.</a:t>
            </a:r>
            <a:r>
              <a:rPr lang="en-US" sz="2500" dirty="0">
                <a:latin typeface="Tahoma"/>
                <a:cs typeface="Segoe UI"/>
              </a:rPr>
              <a:t>​</a:t>
            </a:r>
            <a:endParaRPr lang="en-US" sz="2500" dirty="0">
              <a:latin typeface="Tahoma"/>
              <a:ea typeface="Tahoma"/>
              <a:cs typeface="Segoe UI"/>
            </a:endParaRPr>
          </a:p>
          <a:p>
            <a:r>
              <a:rPr lang="pl-PL" sz="2500" dirty="0">
                <a:latin typeface="Tahoma"/>
                <a:cs typeface="Segoe UI"/>
              </a:rPr>
              <a:t>​</a:t>
            </a:r>
            <a:endParaRPr lang="pl-PL" sz="2500" dirty="0">
              <a:latin typeface="Tahoma"/>
              <a:ea typeface="Tahoma"/>
              <a:cs typeface="Segoe UI"/>
            </a:endParaRPr>
          </a:p>
          <a:p>
            <a:r>
              <a:rPr lang="pl-PL" sz="2500" dirty="0">
                <a:latin typeface="Tahoma"/>
                <a:cs typeface="Segoe UI"/>
              </a:rPr>
              <a:t>Po zsumowaniu wszystkich punktów powstała lista uczniów, </a:t>
            </a:r>
            <a:br>
              <a:rPr lang="pl-PL" sz="2500" dirty="0">
                <a:latin typeface="Tahoma"/>
                <a:cs typeface="Segoe UI"/>
              </a:rPr>
            </a:br>
            <a:r>
              <a:rPr lang="pl-PL" sz="2500" dirty="0">
                <a:latin typeface="Tahoma"/>
                <a:cs typeface="Segoe UI"/>
              </a:rPr>
              <a:t>na podstawie której Komisja Rekrutacyjna wyłoniła grupę 20 osób </a:t>
            </a:r>
            <a:br>
              <a:rPr lang="pl-PL" sz="2500" dirty="0">
                <a:latin typeface="Tahoma"/>
                <a:cs typeface="Segoe UI"/>
              </a:rPr>
            </a:br>
            <a:r>
              <a:rPr lang="pl-PL" sz="2500" dirty="0">
                <a:latin typeface="Tahoma"/>
                <a:cs typeface="Segoe UI"/>
              </a:rPr>
              <a:t>oraz grupę rezerwową.</a:t>
            </a:r>
            <a:endParaRPr lang="en-US" sz="2500" dirty="0">
              <a:latin typeface="Tahoma"/>
              <a:ea typeface="Tahoma"/>
              <a:cs typeface="Segoe U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38" y="69577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4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D532C15-B85B-E43F-799D-B6F29DA33A1A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AA7E366-E360-1A68-028E-1A262608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38" y="855807"/>
            <a:ext cx="10058400" cy="863192"/>
          </a:xfrm>
        </p:spPr>
        <p:txBody>
          <a:bodyPr>
            <a:normAutofit/>
          </a:bodyPr>
          <a:lstStyle/>
          <a:p>
            <a:pPr algn="ctr"/>
            <a:r>
              <a:rPr lang="pl-PL" b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DZIAŁANIA W PROJEKCIE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89C7D-9925-1F62-CE3A-2CE3A25FD10C}"/>
              </a:ext>
            </a:extLst>
          </p:cNvPr>
          <p:cNvSpPr txBox="1"/>
          <p:nvPr/>
        </p:nvSpPr>
        <p:spPr>
          <a:xfrm>
            <a:off x="1160436" y="2150774"/>
            <a:ext cx="9959248" cy="35548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500" dirty="0">
                <a:latin typeface="Tahoma"/>
                <a:ea typeface="Tahoma"/>
                <a:cs typeface="Tahoma"/>
              </a:rPr>
              <a:t>Przygotowanie uczestników do stażu przebiegało w następujących dziedzinach:</a:t>
            </a:r>
            <a:endParaRPr lang="en-US" sz="2500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q"/>
            </a:pPr>
            <a:r>
              <a:rPr lang="pl-PL" sz="2500" dirty="0">
                <a:latin typeface="Tahoma"/>
                <a:ea typeface="Tahoma"/>
                <a:cs typeface="Tahoma"/>
              </a:rPr>
              <a:t> </a:t>
            </a:r>
            <a:r>
              <a:rPr lang="pl-PL" sz="2500" b="1" dirty="0">
                <a:latin typeface="Tahoma"/>
                <a:ea typeface="Tahoma"/>
                <a:cs typeface="Tahoma"/>
              </a:rPr>
              <a:t>językowej,</a:t>
            </a:r>
            <a:endParaRPr lang="en-US" sz="2500" b="1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q"/>
            </a:pPr>
            <a:r>
              <a:rPr lang="pl-PL" sz="2500" b="1" dirty="0">
                <a:latin typeface="Tahoma"/>
                <a:ea typeface="Tahoma"/>
                <a:cs typeface="Tahoma"/>
              </a:rPr>
              <a:t> kulturowej,</a:t>
            </a:r>
            <a:endParaRPr lang="en-US" sz="2500" b="1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q"/>
            </a:pPr>
            <a:r>
              <a:rPr lang="pl-PL" sz="2500" b="1" dirty="0">
                <a:latin typeface="Tahoma"/>
                <a:ea typeface="Tahoma"/>
                <a:cs typeface="Tahoma"/>
              </a:rPr>
              <a:t> pedagogicznej,</a:t>
            </a:r>
            <a:endParaRPr lang="en-US" sz="2500" b="1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q"/>
            </a:pPr>
            <a:r>
              <a:rPr lang="pl-PL" sz="2500" b="1" dirty="0">
                <a:latin typeface="Tahoma"/>
                <a:ea typeface="Tahoma"/>
                <a:cs typeface="Tahoma"/>
              </a:rPr>
              <a:t> BHP.</a:t>
            </a:r>
            <a:endParaRPr lang="en-US" sz="2500" b="1" dirty="0">
              <a:ea typeface="+mn-lt"/>
              <a:cs typeface="+mn-lt"/>
            </a:endParaRPr>
          </a:p>
          <a:p>
            <a:endParaRPr lang="en-US" sz="2500" b="1" dirty="0">
              <a:latin typeface="Tahoma"/>
              <a:ea typeface="Tahoma"/>
              <a:cs typeface="Segoe U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0"/>
            <a:ext cx="972396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57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1401</Words>
  <Application>Microsoft Office PowerPoint</Application>
  <PresentationFormat>Panoramiczny</PresentationFormat>
  <Paragraphs>196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0" baseType="lpstr">
      <vt:lpstr>Arial</vt:lpstr>
      <vt:lpstr>Arial,Sans-Serif</vt:lpstr>
      <vt:lpstr>Calibri</vt:lpstr>
      <vt:lpstr>Calibri Light</vt:lpstr>
      <vt:lpstr>Courier New</vt:lpstr>
      <vt:lpstr>Tahoma</vt:lpstr>
      <vt:lpstr>Wingdings</vt:lpstr>
      <vt:lpstr>Retrospect</vt:lpstr>
      <vt:lpstr>Podsumowanie projektu:  "Sandomierski Ekonomik zdobywa mobilności zawodowe w Hiszpanii"   w ramach:  "Międzynarodowa Mobilność Edukacyjna uczniów  i absolwentów oraz kadry kształcenia zawodowego"  Realizowany ze środków POWER na zasadach programu Erasmus+ sektor Kształcenie i szkolenie zawodowe. </vt:lpstr>
      <vt:lpstr>Zespół Szkół Ekonomicznych im. Eugeniusza Kwiatkowskiego w Sandomierzu</vt:lpstr>
      <vt:lpstr>PRAKTYKA ZAWODOWA W HISZPANII</vt:lpstr>
      <vt:lpstr> CELE PROJEKTU </vt:lpstr>
      <vt:lpstr>Instytucją wspomagającą realizację podjętych działań było biuro   EUROMIND w Sevilli.​</vt:lpstr>
      <vt:lpstr>UCZESTNICY PROJEKTU</vt:lpstr>
      <vt:lpstr>UCZESTNICY PROJEKTU:</vt:lpstr>
      <vt:lpstr>REKRUTACJA DO STAŻU </vt:lpstr>
      <vt:lpstr>DZIAŁANIA W PROJEKCIE</vt:lpstr>
      <vt:lpstr>PRZYGOTOWANIE PEDAGOGICZNE </vt:lpstr>
      <vt:lpstr>PRZYGOTOWANIE JĘZYKOWE  </vt:lpstr>
      <vt:lpstr>ZAJĘCIA Z BHP  </vt:lpstr>
      <vt:lpstr>PRZYGOTOWANIE KULTUROWE   </vt:lpstr>
      <vt:lpstr>Zwiedzanie Sevilli</vt:lpstr>
      <vt:lpstr>Zwiedzanie Sevilli</vt:lpstr>
      <vt:lpstr>Zwiedzanie Sevilli</vt:lpstr>
      <vt:lpstr>Zwiedzanie Cádiz</vt:lpstr>
      <vt:lpstr>Zwiedzanie Cádiz</vt:lpstr>
      <vt:lpstr>Zwiedzanie Taviry</vt:lpstr>
      <vt:lpstr>Zwiedzanie Taviry</vt:lpstr>
      <vt:lpstr>PRZYGOTOWANIE KULTUROWE   </vt:lpstr>
      <vt:lpstr>MIEJSCA RAKTYK   </vt:lpstr>
      <vt:lpstr>MIEJSCA RAKTYK Carrefour Express   </vt:lpstr>
      <vt:lpstr>MIEJSCA RAKTYK Brico Depot Sevilla Sur   </vt:lpstr>
      <vt:lpstr>MIEJSCA RAKTYK: Markaride   </vt:lpstr>
      <vt:lpstr>MIEJSCA RAKTYK: Educademia   </vt:lpstr>
      <vt:lpstr>MIEJSCA RAKTYK Tekipo Equipaciones   </vt:lpstr>
      <vt:lpstr>MIEJSCA RAKTYK Rotulos   </vt:lpstr>
      <vt:lpstr>MIEJSCA RAKTYK Foto Graph Studio   </vt:lpstr>
      <vt:lpstr>MIEJSCA RAKTYK Amador de los Rios – Hcsi S.L.   </vt:lpstr>
      <vt:lpstr>MIEJSCA RAKTYK Dicemu Informatica S.L. - App Informatica Montequinto   </vt:lpstr>
      <vt:lpstr>MIEJSCA RAKTYK Sat Hispalense – App Informatica Sanchez Perrier   </vt:lpstr>
      <vt:lpstr>MIEJSCA RAKTYK  Elendere Informatica S.L.   </vt:lpstr>
      <vt:lpstr>PODSUMOWANIE PRAKTYK – OTRZYMANE CERTYFIKATY    </vt:lpstr>
      <vt:lpstr>PODSUMOWANIE PRAKTYK – OTRZYMANIE CERTYFIKATÓW    </vt:lpstr>
      <vt:lpstr>    </vt:lpstr>
      <vt:lpstr>KORZYŚCI Z UDZIAŁU  W PROJEKCIE:     </vt:lpstr>
      <vt:lpstr>EWALUACJA PROJEKTU</vt:lpstr>
      <vt:lpstr>EWALUACJA PROJEKTU –  PODSTAWOWE WNIOSKI Z EWALUACJI PROJEKTU</vt:lpstr>
      <vt:lpstr>REZULTATY </vt:lpstr>
      <vt:lpstr>REZULTATY </vt:lpstr>
      <vt:lpstr>UPOWSZECHNIANIE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Sylwia</dc:creator>
  <cp:lastModifiedBy>Sylwia Frańczak</cp:lastModifiedBy>
  <cp:revision>371</cp:revision>
  <dcterms:created xsi:type="dcterms:W3CDTF">2021-10-17T09:36:47Z</dcterms:created>
  <dcterms:modified xsi:type="dcterms:W3CDTF">2022-07-03T22:21:10Z</dcterms:modified>
</cp:coreProperties>
</file>