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0" r:id="rId6"/>
    <p:sldId id="261" r:id="rId7"/>
    <p:sldId id="262" r:id="rId8"/>
    <p:sldId id="268" r:id="rId9"/>
    <p:sldId id="263" r:id="rId10"/>
    <p:sldId id="264" r:id="rId11"/>
    <p:sldId id="265" r:id="rId12"/>
    <p:sldId id="266" r:id="rId13"/>
    <p:sldId id="269" r:id="rId14"/>
    <p:sldId id="259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6171009" y="8467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581128" y="91546"/>
            <a:ext cx="4560491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501878" y="32279"/>
            <a:ext cx="3639742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884070" y="609602"/>
            <a:ext cx="325754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TextBox 10"/>
          <p:cNvSpPr txBox="1"/>
          <p:nvPr/>
        </p:nvSpPr>
        <p:spPr>
          <a:xfrm>
            <a:off x="398859" y="81222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14059" y="2768601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sk-SK" smtClean="0"/>
              <a:t>Kliknite sem a upravte štýly predlohy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sk-SK" smtClean="0"/>
              <a:t>Kliknite sem a upravte štýl predlohy nadpisov.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905227" y="2963334"/>
            <a:ext cx="2236394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59" y="4487333"/>
            <a:ext cx="64008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685801"/>
            <a:ext cx="64008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09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301F697-E8C0-43A0-BE71-8908CE4C8114}" type="datetimeFigureOut">
              <a:rPr lang="sk-SK" smtClean="0"/>
              <a:pPr/>
              <a:t>27. 5. 2020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59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6684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ACF30C5-2A23-4E60-A5A1-7478BC9E3C6D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avne-dny.cz/episode/575757/den-kdy-prvni-clovek-vyletel-do-vesmiru-12-duben" TargetMode="External"/><Relationship Id="rId2" Type="http://schemas.openxmlformats.org/officeDocument/2006/relationships/hyperlink" Target="https://www.slavne-dny.cz/episode/625431/den-kdy-prvni-zivy-tvor-vyletel-na-obeznou-drahu-3-listopad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slavne-dny.cz/episode/579084/den-kdy-vybuchl-cernobyl-26-duben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sk.wikipedia.org/wiki/Valentina_Vladimirovna_Tere%C5%A1kovov%C3%A1" TargetMode="External"/><Relationship Id="rId3" Type="http://schemas.openxmlformats.org/officeDocument/2006/relationships/hyperlink" Target="https://www.kcet.org/shows/earth-focus/fukushima-can-it-happen-in-the-ushttps:/www.kcet.org/shows/earth-focus/fukushima-can-it-happen-in-the-us" TargetMode="External"/><Relationship Id="rId7" Type="http://schemas.openxmlformats.org/officeDocument/2006/relationships/hyperlink" Target="https://sk.wikipedia.org/wiki/John_Glenn" TargetMode="External"/><Relationship Id="rId2" Type="http://schemas.openxmlformats.org/officeDocument/2006/relationships/hyperlink" Target="https://hnonline.sk/galeria/10694-cernobyl/5e66bb4f-cfae-4027-8031-c638646acf2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k.wikipedia.org/wiki/Jurij_Alexejevi%C4%8D_Gagarin" TargetMode="External"/><Relationship Id="rId11" Type="http://schemas.openxmlformats.org/officeDocument/2006/relationships/hyperlink" Target="https://www.unitedlife.sk/najvacsie-smetiska-sveta-na-najvacsom-denne-konci-20-tisic-ton-odpadu/" TargetMode="External"/><Relationship Id="rId5" Type="http://schemas.openxmlformats.org/officeDocument/2006/relationships/hyperlink" Target="https://www.teraz.sk/magazin/pes-lajka-pamatnik-sputnik/57517-clanok.html" TargetMode="External"/><Relationship Id="rId10" Type="http://schemas.openxmlformats.org/officeDocument/2006/relationships/hyperlink" Target="https://refresher.sk/tag/dazdovy-prales" TargetMode="External"/><Relationship Id="rId4" Type="http://schemas.openxmlformats.org/officeDocument/2006/relationships/hyperlink" Target="https://zive.aktuality.sk/clanok/127927/pred-60-rokmi-sa-v-radiach-ozvalo-prvykrat-zapipanie-sputnika-1/" TargetMode="External"/><Relationship Id="rId9" Type="http://schemas.openxmlformats.org/officeDocument/2006/relationships/hyperlink" Target="https://sk.wikipedia.org/wiki/Ivan_Bella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13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/>
              <a:t>Svetlá a tiene civilizácie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/>
              <a:t>Pre 9. ročník ZŠ </a:t>
            </a:r>
          </a:p>
          <a:p>
            <a:r>
              <a:rPr lang="sk-SK" dirty="0"/>
              <a:t>Tematický celok: Svet po druhej svetovej vojne</a:t>
            </a:r>
          </a:p>
          <a:p>
            <a:endParaRPr lang="sk-SK" dirty="0"/>
          </a:p>
        </p:txBody>
      </p:sp>
      <p:pic>
        <p:nvPicPr>
          <p:cNvPr id="4" name="Obrázok 3" descr="us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905003" cy="1001663"/>
          </a:xfrm>
          <a:prstGeom prst="rect">
            <a:avLst/>
          </a:prstGeom>
        </p:spPr>
      </p:pic>
      <p:pic>
        <p:nvPicPr>
          <p:cNvPr id="5" name="Obrázok 4" descr="yss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00866" y="0"/>
            <a:ext cx="2143134" cy="1071567"/>
          </a:xfrm>
          <a:prstGeom prst="rect">
            <a:avLst/>
          </a:prstGeom>
        </p:spPr>
      </p:pic>
      <p:pic>
        <p:nvPicPr>
          <p:cNvPr id="6" name="Obrázok 5" descr="atomova bomb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0"/>
            <a:ext cx="2357422" cy="1349366"/>
          </a:xfrm>
          <a:prstGeom prst="rect">
            <a:avLst/>
          </a:prstGeom>
        </p:spPr>
      </p:pic>
      <p:pic>
        <p:nvPicPr>
          <p:cNvPr id="7" name="Obrázok 6" descr="gagarin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7549" y="1571612"/>
            <a:ext cx="1976451" cy="2428868"/>
          </a:xfrm>
          <a:prstGeom prst="rect">
            <a:avLst/>
          </a:prstGeom>
        </p:spPr>
      </p:pic>
      <p:pic>
        <p:nvPicPr>
          <p:cNvPr id="8" name="Obrázok 7" descr="armstrong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86644" y="4714884"/>
            <a:ext cx="1857356" cy="214311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r>
              <a:rPr lang="sk-SK" dirty="0"/>
              <a:t>11. September 2001 - USA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857364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11. septembra 2001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do mrakodrapov </a:t>
            </a:r>
            <a:r>
              <a:rPr lang="sk-SK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Svetového obchodného centra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/WTC/, pýchy amerického obchodu vrazili 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dve unesené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dopravné 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lietadlá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s cestujúcimi ...obe budovy sa zrútili</a:t>
            </a: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Tretie unesené lietadlo letelo na americký </a:t>
            </a:r>
            <a:r>
              <a:rPr lang="sk-SK" sz="2600" dirty="0" err="1">
                <a:latin typeface="Arial" pitchFamily="34" charset="0"/>
                <a:cs typeface="Arial" pitchFamily="34" charset="0"/>
              </a:rPr>
              <a:t>Pentagon</a:t>
            </a:r>
            <a:endParaRPr lang="sk-SK" sz="2600" dirty="0">
              <a:latin typeface="Arial" pitchFamily="34" charset="0"/>
              <a:cs typeface="Arial" pitchFamily="34" charset="0"/>
            </a:endParaRP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Štvrté havarovalo neďaleko </a:t>
            </a:r>
            <a:r>
              <a:rPr lang="sk-SK" sz="2600" dirty="0" err="1">
                <a:latin typeface="Arial" pitchFamily="34" charset="0"/>
                <a:cs typeface="Arial" pitchFamily="34" charset="0"/>
              </a:rPr>
              <a:t>Pittsburgu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BlokTextu 3"/>
          <p:cNvSpPr txBox="1"/>
          <p:nvPr/>
        </p:nvSpPr>
        <p:spPr>
          <a:xfrm>
            <a:off x="1428728" y="1214422"/>
            <a:ext cx="372089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Deň, ktorý poznačil 21. storočie </a:t>
            </a:r>
          </a:p>
        </p:txBody>
      </p:sp>
      <p:pic>
        <p:nvPicPr>
          <p:cNvPr id="5" name="Obrázok 4" descr="wt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0" y="1"/>
            <a:ext cx="2857500" cy="200024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357290" y="0"/>
            <a:ext cx="272863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Terorizmus v 21. storočí</a:t>
            </a:r>
          </a:p>
        </p:txBody>
      </p:sp>
      <p:pic>
        <p:nvPicPr>
          <p:cNvPr id="7" name="Obrázok 6" descr="usam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29520" y="4857772"/>
            <a:ext cx="1714480" cy="2000227"/>
          </a:xfrm>
          <a:prstGeom prst="rect">
            <a:avLst/>
          </a:prstGeom>
        </p:spPr>
      </p:pic>
      <p:grpSp>
        <p:nvGrpSpPr>
          <p:cNvPr id="10" name="Skupina 9"/>
          <p:cNvGrpSpPr/>
          <p:nvPr/>
        </p:nvGrpSpPr>
        <p:grpSpPr>
          <a:xfrm>
            <a:off x="3071802" y="5866645"/>
            <a:ext cx="4366901" cy="991355"/>
            <a:chOff x="857224" y="6143644"/>
            <a:chExt cx="4366901" cy="991355"/>
          </a:xfrm>
        </p:grpSpPr>
        <p:sp>
          <p:nvSpPr>
            <p:cNvPr id="8" name="BlokTextu 7"/>
            <p:cNvSpPr txBox="1"/>
            <p:nvPr/>
          </p:nvSpPr>
          <p:spPr>
            <a:xfrm>
              <a:off x="857224" y="6143644"/>
              <a:ext cx="2039341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k-SK" b="1" dirty="0" err="1"/>
                <a:t>Usáma</a:t>
              </a:r>
              <a:r>
                <a:rPr lang="sk-SK" b="1" dirty="0"/>
                <a:t> </a:t>
              </a:r>
              <a:r>
                <a:rPr lang="sk-SK" b="1" dirty="0" err="1"/>
                <a:t>bin</a:t>
              </a:r>
              <a:r>
                <a:rPr lang="sk-SK" b="1" dirty="0"/>
                <a:t> </a:t>
              </a:r>
              <a:r>
                <a:rPr lang="sk-SK" b="1" dirty="0" err="1"/>
                <a:t>Ládin</a:t>
              </a:r>
              <a:endParaRPr lang="sk-SK" b="1" dirty="0"/>
            </a:p>
          </p:txBody>
        </p:sp>
        <p:sp>
          <p:nvSpPr>
            <p:cNvPr id="9" name="BlokTextu 8"/>
            <p:cNvSpPr txBox="1"/>
            <p:nvPr/>
          </p:nvSpPr>
          <p:spPr>
            <a:xfrm>
              <a:off x="857224" y="6488668"/>
              <a:ext cx="4366901" cy="64633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sk-SK" dirty="0"/>
                <a:t>Vodca teroristických skupín </a:t>
              </a:r>
              <a:r>
                <a:rPr lang="sk-SK" dirty="0" err="1"/>
                <a:t>al</a:t>
              </a:r>
              <a:r>
                <a:rPr lang="sk-SK" dirty="0"/>
                <a:t> – </a:t>
              </a:r>
              <a:r>
                <a:rPr lang="sk-SK" dirty="0" err="1"/>
                <a:t>Káida</a:t>
              </a:r>
              <a:endParaRPr lang="sk-SK" dirty="0"/>
            </a:p>
            <a:p>
              <a:r>
                <a:rPr lang="sk-SK" dirty="0"/>
                <a:t>organizátor teroristických útokov</a:t>
              </a:r>
            </a:p>
          </p:txBody>
        </p:sp>
      </p:grpSp>
      <p:cxnSp>
        <p:nvCxnSpPr>
          <p:cNvPr id="12" name="Rovná spojovacia šípka 11"/>
          <p:cNvCxnSpPr>
            <a:stCxn id="8" idx="1"/>
          </p:cNvCxnSpPr>
          <p:nvPr/>
        </p:nvCxnSpPr>
        <p:spPr>
          <a:xfrm rot="10800000">
            <a:off x="2214546" y="6000769"/>
            <a:ext cx="857256" cy="5054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3" name="BlokTextu 12"/>
          <p:cNvSpPr txBox="1"/>
          <p:nvPr/>
        </p:nvSpPr>
        <p:spPr>
          <a:xfrm>
            <a:off x="142844" y="5429264"/>
            <a:ext cx="2105063" cy="1200329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Najhľadanejší</a:t>
            </a:r>
          </a:p>
          <a:p>
            <a:r>
              <a:rPr lang="sk-SK" dirty="0"/>
              <a:t>terorista sveta...</a:t>
            </a:r>
          </a:p>
          <a:p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roku 2011 ho </a:t>
            </a:r>
          </a:p>
          <a:p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Američania zabili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ekológia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0024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latin typeface="Arial" pitchFamily="34" charset="0"/>
                <a:cs typeface="Arial" pitchFamily="34" charset="0"/>
              </a:rPr>
              <a:t>Ľudia si stále viac a viac uvedomujú význam slova </a:t>
            </a:r>
            <a:r>
              <a:rPr lang="sk-SK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EKOLÓGIA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=&gt;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ekologické katastrofy 21. stor.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=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zamorenie ovzdušia, úhyn zvierat, znečistenie vôd, výruby lesov (pralesov), likvidácia jadrového odpadu, hlady skládok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...toto všetko je alarmujúci jav v 21. stor. Môže mať fatálne následky</a:t>
            </a:r>
          </a:p>
        </p:txBody>
      </p:sp>
      <p:pic>
        <p:nvPicPr>
          <p:cNvPr id="4" name="Obrázok 3" descr="otayni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214290"/>
            <a:ext cx="823910" cy="763796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6215074" y="357166"/>
            <a:ext cx="2353529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Vieš vysvetliť pojem</a:t>
            </a:r>
          </a:p>
          <a:p>
            <a:r>
              <a:rPr lang="sk-SK" b="1" dirty="0">
                <a:solidFill>
                  <a:schemeClr val="bg1"/>
                </a:solidFill>
              </a:rPr>
              <a:t>ekológia?</a:t>
            </a:r>
          </a:p>
        </p:txBody>
      </p:sp>
      <p:pic>
        <p:nvPicPr>
          <p:cNvPr id="6" name="Obrázok 5" descr="pral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15140" y="5349550"/>
            <a:ext cx="2428860" cy="1508450"/>
          </a:xfrm>
          <a:prstGeom prst="rect">
            <a:avLst/>
          </a:prstGeom>
        </p:spPr>
      </p:pic>
      <p:pic>
        <p:nvPicPr>
          <p:cNvPr id="7" name="Obrázok 6" descr="skladka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400677"/>
            <a:ext cx="2619375" cy="145732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ekumenizmus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92880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latin typeface="Arial" pitchFamily="34" charset="0"/>
                <a:cs typeface="Arial" pitchFamily="34" charset="0"/>
              </a:rPr>
              <a:t>Asi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60 rokoch 20. stor.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sa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mení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aj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katolícka cirkev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= moderný svet =&gt;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EKUMENIZMUS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=  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zmierenie rôznych náboženstiev na báze humanity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Jedným z nositeľov tejto myšlienky ekumenizmu bol aj pápež </a:t>
            </a:r>
            <a:r>
              <a:rPr lang="sk-SK" sz="2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Ján Pavol II.</a:t>
            </a:r>
          </a:p>
        </p:txBody>
      </p:sp>
      <p:pic>
        <p:nvPicPr>
          <p:cNvPr id="4" name="Obrázok 3" descr="jan pavol 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5200" y="4362450"/>
            <a:ext cx="1828800" cy="2495550"/>
          </a:xfrm>
          <a:prstGeom prst="rect">
            <a:avLst/>
          </a:prstGeom>
        </p:spPr>
      </p:pic>
      <p:cxnSp>
        <p:nvCxnSpPr>
          <p:cNvPr id="6" name="Rovná spojovacia šípka 5"/>
          <p:cNvCxnSpPr/>
          <p:nvPr/>
        </p:nvCxnSpPr>
        <p:spPr>
          <a:xfrm rot="16200000" flipH="1">
            <a:off x="6429388" y="4929198"/>
            <a:ext cx="928694" cy="78581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7" name="Obrázok 6" descr="vzkricni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0" y="3286124"/>
            <a:ext cx="714372" cy="714372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620713"/>
            <a:ext cx="7011988" cy="4824412"/>
          </a:xfrm>
        </p:spPr>
        <p:txBody>
          <a:bodyPr>
            <a:normAutofit fontScale="85000" lnSpcReduction="20000"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b="1" dirty="0" smtClean="0"/>
              <a:t>ÚLOHY na tento týždeň: </a:t>
            </a:r>
          </a:p>
          <a:p>
            <a:r>
              <a:rPr lang="sk-SK" dirty="0" smtClean="0"/>
              <a:t>Prečítajte si tému z učebnice dejepisu na s. 108-109</a:t>
            </a:r>
            <a:endParaRPr lang="sk-SK" dirty="0"/>
          </a:p>
          <a:p>
            <a:r>
              <a:rPr lang="sk-SK" b="1" dirty="0" smtClean="0"/>
              <a:t>Odpovedzte na tri vybrané otázky na s.109, svoje odpovede mi pošlite na mail do 3.6.</a:t>
            </a:r>
          </a:p>
          <a:p>
            <a:r>
              <a:rPr lang="sk-SK" dirty="0" smtClean="0"/>
              <a:t>Vypracujte úlohy v PZ Hravý dejepis na s. 55-56.</a:t>
            </a:r>
          </a:p>
          <a:p>
            <a:r>
              <a:rPr lang="sk-SK" dirty="0" smtClean="0"/>
              <a:t>Pozrite si videá: </a:t>
            </a:r>
          </a:p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www.slavne-dny.cz/episode/625431/den-kdy-prvni-zivy-tvor-vyletel-na-obeznou-drahu-3-listopad</a:t>
            </a:r>
            <a:endParaRPr lang="cs-CZ" dirty="0" smtClean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www.slavne-dny.cz/episode/575757/den-kdy-prvni-clovek-vyletel-do-vesmiru-12-duben</a:t>
            </a:r>
            <a:endParaRPr lang="cs-CZ" dirty="0" smtClean="0"/>
          </a:p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www.slavne-dny.cz/episode/579084/den-kdy-vybuchl-cernobyl-26-duben</a:t>
            </a:r>
            <a:endParaRPr lang="cs-CZ" dirty="0" smtClean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8866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r>
              <a:rPr lang="sk-SK" dirty="0"/>
              <a:t>Použitá literatúra a linky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71678"/>
            <a:ext cx="6400800" cy="3615267"/>
          </a:xfrm>
        </p:spPr>
        <p:txBody>
          <a:bodyPr>
            <a:normAutofit/>
          </a:bodyPr>
          <a:lstStyle/>
          <a:p>
            <a:r>
              <a:rPr lang="sk-SK" sz="1000" dirty="0">
                <a:hlinkClick r:id="rId2"/>
              </a:rPr>
              <a:t>https://hnonline.sk/galeria/10694-cernobyl/5e66bb4f-cfae-4027-8031-c638646acf24</a:t>
            </a:r>
            <a:endParaRPr lang="sk-SK" sz="1000" dirty="0"/>
          </a:p>
          <a:p>
            <a:r>
              <a:rPr lang="sk-SK" sz="1000" dirty="0">
                <a:hlinkClick r:id="rId3"/>
              </a:rPr>
              <a:t>https://www.kcet.org/shows/earth-focus/fukushima-can-it-happen-in-the-ushttps://www.kcet.org/shows/earth-focus/fukushima-can-it-happen-in-the-us</a:t>
            </a:r>
            <a:endParaRPr lang="sk-SK" sz="1000" dirty="0"/>
          </a:p>
          <a:p>
            <a:r>
              <a:rPr lang="sk-SK" sz="1000" dirty="0">
                <a:hlinkClick r:id="rId4"/>
              </a:rPr>
              <a:t>https://zive.aktuality.sk/clanok/127927/pred-60-rokmi-sa-v-radiach-ozvalo-prvykrat-zapipanie-sputnika-1/</a:t>
            </a:r>
            <a:endParaRPr lang="sk-SK" sz="1000" dirty="0"/>
          </a:p>
          <a:p>
            <a:r>
              <a:rPr lang="sk-SK" sz="1000" dirty="0">
                <a:hlinkClick r:id="rId5"/>
              </a:rPr>
              <a:t>https://www.teraz.sk/magazin/pes-lajka-pamatnik-sputnik/57517-clanok.html</a:t>
            </a:r>
            <a:endParaRPr lang="en-US" sz="1000" dirty="0"/>
          </a:p>
          <a:p>
            <a:r>
              <a:rPr lang="sk-SK" sz="1000" dirty="0">
                <a:hlinkClick r:id="rId6"/>
              </a:rPr>
              <a:t>https://sk.wikipedia.org/wiki/Jurij_Alexejevi%C4%8D_Gagarin</a:t>
            </a:r>
            <a:endParaRPr lang="sk-SK" sz="1000" dirty="0"/>
          </a:p>
          <a:p>
            <a:r>
              <a:rPr lang="en-US" sz="1000" dirty="0">
                <a:hlinkClick r:id="rId7"/>
              </a:rPr>
              <a:t>https://sk.wikipedia.org/wiki/John_Glenn</a:t>
            </a:r>
            <a:endParaRPr lang="sk-SK" sz="1000" dirty="0"/>
          </a:p>
          <a:p>
            <a:r>
              <a:rPr lang="sk-SK" sz="1000" dirty="0">
                <a:hlinkClick r:id="rId8"/>
              </a:rPr>
              <a:t>https://sk.wikipedia.org/wiki/Valentina_Vladimirovna_Tere%C5%A1kovov%C3%A1</a:t>
            </a:r>
            <a:endParaRPr lang="sk-SK" sz="1000" dirty="0"/>
          </a:p>
          <a:p>
            <a:r>
              <a:rPr lang="sk-SK" sz="1000" dirty="0">
                <a:hlinkClick r:id="rId9"/>
              </a:rPr>
              <a:t>https://sk.wikipedia.org/wiki/Ivan_Bella</a:t>
            </a:r>
            <a:endParaRPr lang="sk-SK" sz="1000" dirty="0"/>
          </a:p>
          <a:p>
            <a:r>
              <a:rPr lang="sk-SK" sz="1000" dirty="0">
                <a:hlinkClick r:id="rId10"/>
              </a:rPr>
              <a:t>https://refresher.sk/tag/dazdovy-prales</a:t>
            </a:r>
            <a:endParaRPr lang="sk-SK" sz="1000" dirty="0"/>
          </a:p>
          <a:p>
            <a:r>
              <a:rPr lang="sk-SK" sz="1000" dirty="0">
                <a:hlinkClick r:id="rId11"/>
              </a:rPr>
              <a:t>https://www.unitedlife.sk/najvacsie-smetiska-sveta-na-najvacsom-denne-konci-20-tisic-ton-odpadu/</a:t>
            </a:r>
            <a:endParaRPr lang="sk-SK" sz="1000" dirty="0"/>
          </a:p>
          <a:p>
            <a:endParaRPr lang="sk-SK" sz="1000" dirty="0"/>
          </a:p>
          <a:p>
            <a:endParaRPr lang="sk-SK" sz="1000" dirty="0"/>
          </a:p>
          <a:p>
            <a:endParaRPr lang="sk-SK" sz="1000" dirty="0"/>
          </a:p>
          <a:p>
            <a:endParaRPr lang="sk-SK" sz="1000" dirty="0"/>
          </a:p>
          <a:p>
            <a:endParaRPr lang="en-US" sz="1000" dirty="0"/>
          </a:p>
          <a:p>
            <a:endParaRPr lang="sk-SK" sz="1000" dirty="0"/>
          </a:p>
          <a:p>
            <a:endParaRPr lang="sk-SK" sz="1000" dirty="0"/>
          </a:p>
          <a:p>
            <a:endParaRPr lang="sk-SK" sz="1000" dirty="0"/>
          </a:p>
          <a:p>
            <a:endParaRPr lang="sk-SK" sz="1000" dirty="0"/>
          </a:p>
          <a:p>
            <a:endParaRPr lang="sk-SK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Atómový vek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158" y="2143116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Atómová energia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a jej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mierové využitie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dlho ostávalo s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pojené s predstavou vojny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=&gt;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obavy zo zneužitia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na vojenské účely =&gt; Hirošima a Nagasaki...</a:t>
            </a:r>
          </a:p>
        </p:txBody>
      </p:sp>
      <p:pic>
        <p:nvPicPr>
          <p:cNvPr id="4" name="Obrázok 3" descr="atomova bomb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5075" y="0"/>
            <a:ext cx="2828925" cy="1619250"/>
          </a:xfrm>
          <a:prstGeom prst="rect">
            <a:avLst/>
          </a:prstGeom>
        </p:spPr>
      </p:pic>
      <p:pic>
        <p:nvPicPr>
          <p:cNvPr id="5" name="Obrázok 4" descr="atomovz hri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857760"/>
            <a:ext cx="1952625" cy="2000240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928794" y="6211669"/>
            <a:ext cx="2202847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Atómový hríb nad</a:t>
            </a:r>
          </a:p>
          <a:p>
            <a:r>
              <a:rPr lang="sk-SK" dirty="0"/>
              <a:t>Hirošimou 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6715140" y="1643050"/>
            <a:ext cx="214033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Atómová bomba</a:t>
            </a:r>
          </a:p>
        </p:txBody>
      </p:sp>
      <p:sp>
        <p:nvSpPr>
          <p:cNvPr id="8" name="BlokTextu 7"/>
          <p:cNvSpPr txBox="1"/>
          <p:nvPr/>
        </p:nvSpPr>
        <p:spPr>
          <a:xfrm>
            <a:off x="1500166" y="1428736"/>
            <a:ext cx="450796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Veda</a:t>
            </a:r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mala a má v rukách  po prvý raz</a:t>
            </a:r>
          </a:p>
          <a:p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prostriedky,</a:t>
            </a:r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ktoré by mohli </a:t>
            </a:r>
            <a:r>
              <a:rPr lang="sk-SK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zničiť svet</a:t>
            </a:r>
          </a:p>
        </p:txBody>
      </p:sp>
      <p:pic>
        <p:nvPicPr>
          <p:cNvPr id="9" name="Obrázok 8" descr="vzkricnik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428596" y="1071546"/>
            <a:ext cx="1071562" cy="107156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Mierové využitie atómovej energie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000240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latin typeface="Arial" pitchFamily="34" charset="0"/>
                <a:cs typeface="Arial" pitchFamily="34" charset="0"/>
              </a:rPr>
              <a:t>Postupne sa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energia získavaná 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štiepením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jadra 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atómu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začala využívať aj na 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mierové účely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–&gt; napr.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ATÓMOVÉ ELEKTRÁRNE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=&gt;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riziká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</a:p>
        </p:txBody>
      </p:sp>
      <p:pic>
        <p:nvPicPr>
          <p:cNvPr id="4" name="Obrázok 3" descr="cernobz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14925"/>
            <a:ext cx="2619375" cy="1743075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2643174" y="6211669"/>
            <a:ext cx="3490058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Ukrajina/ZSSR/černobyľská</a:t>
            </a:r>
          </a:p>
          <a:p>
            <a:r>
              <a:rPr lang="sk-SK" dirty="0"/>
              <a:t> jadrová elektráreň po havárii</a:t>
            </a:r>
          </a:p>
        </p:txBody>
      </p:sp>
      <p:sp>
        <p:nvSpPr>
          <p:cNvPr id="6" name="BlokTextu 5"/>
          <p:cNvSpPr txBox="1"/>
          <p:nvPr/>
        </p:nvSpPr>
        <p:spPr>
          <a:xfrm>
            <a:off x="2643174" y="5857892"/>
            <a:ext cx="697627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1986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572000" y="5000636"/>
            <a:ext cx="3276859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Aké riziká prinášajú jadrové </a:t>
            </a:r>
          </a:p>
          <a:p>
            <a:r>
              <a:rPr lang="sk-SK" dirty="0">
                <a:solidFill>
                  <a:schemeClr val="bg1"/>
                </a:solidFill>
              </a:rPr>
              <a:t>elektrárne?</a:t>
            </a:r>
          </a:p>
        </p:txBody>
      </p:sp>
      <p:pic>
        <p:nvPicPr>
          <p:cNvPr id="8" name="Obrázok 7" descr="otayni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6182" y="4857760"/>
            <a:ext cx="823910" cy="763796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5214942" y="1357298"/>
            <a:ext cx="697627" cy="369332"/>
          </a:xfrm>
          <a:prstGeom prst="rect">
            <a:avLst/>
          </a:prstGeom>
          <a:solidFill>
            <a:srgbClr val="C00000"/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2011</a:t>
            </a:r>
          </a:p>
        </p:txBody>
      </p:sp>
      <p:pic>
        <p:nvPicPr>
          <p:cNvPr id="10" name="Obrázok 9" descr="fukusim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74594" y="0"/>
            <a:ext cx="2769406" cy="1714488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5245176" y="1714488"/>
            <a:ext cx="389882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Japonsko: jadrová elektráreň</a:t>
            </a:r>
          </a:p>
          <a:p>
            <a:r>
              <a:rPr lang="sk-SK" dirty="0" err="1"/>
              <a:t>Fukušima</a:t>
            </a:r>
            <a:r>
              <a:rPr lang="sk-SK" dirty="0"/>
              <a:t> – havária, kt. vyvolalo</a:t>
            </a:r>
          </a:p>
          <a:p>
            <a:r>
              <a:rPr lang="sk-SK" dirty="0"/>
              <a:t>zemetrasenie v dôsledku </a:t>
            </a:r>
            <a:r>
              <a:rPr lang="sk-SK" dirty="0" err="1"/>
              <a:t>tsunami</a:t>
            </a:r>
            <a:endParaRPr lang="sk-SK" dirty="0"/>
          </a:p>
        </p:txBody>
      </p:sp>
      <p:cxnSp>
        <p:nvCxnSpPr>
          <p:cNvPr id="13" name="Rovná spojovacia šípka 12"/>
          <p:cNvCxnSpPr>
            <a:stCxn id="5" idx="3"/>
          </p:cNvCxnSpPr>
          <p:nvPr/>
        </p:nvCxnSpPr>
        <p:spPr>
          <a:xfrm flipV="1">
            <a:off x="6133232" y="6500834"/>
            <a:ext cx="724784" cy="3400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4" name="BlokTextu 13"/>
          <p:cNvSpPr txBox="1"/>
          <p:nvPr/>
        </p:nvSpPr>
        <p:spPr>
          <a:xfrm>
            <a:off x="6886651" y="6286520"/>
            <a:ext cx="2257349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Zlyhal ľudský faktor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857224" y="1714488"/>
            <a:ext cx="3869970" cy="92333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Havárie atómových elektrární </a:t>
            </a:r>
            <a:r>
              <a:rPr lang="sk-SK" dirty="0" smtClean="0"/>
              <a:t>=&gt;</a:t>
            </a:r>
          </a:p>
          <a:p>
            <a:pPr algn="ctr"/>
            <a:r>
              <a:rPr lang="sk-SK" dirty="0" smtClean="0"/>
              <a:t>zamorenie vody, pôdy, vzduchu,</a:t>
            </a:r>
          </a:p>
          <a:p>
            <a:pPr algn="ctr"/>
            <a:r>
              <a:rPr lang="sk-SK" dirty="0" smtClean="0"/>
              <a:t>ohrozenie životov ľudí a zvierat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1357290" y="1357298"/>
            <a:ext cx="2791149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Trvalé nebezpečenstvo</a:t>
            </a:r>
            <a:endParaRPr lang="sk-SK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černobyľ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143116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Rok 1986, Ukrajina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neďaleko mesta </a:t>
            </a:r>
            <a:r>
              <a:rPr lang="sk-SK" sz="2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Pripjať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havária jadrovej elektrárne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Černobyľ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=&gt; niekoľko stoviek mŕtvych (oficiálne) a zamorenie veľkého územia =&gt; ZSSR, stredná Európa...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22" name="Picture 2" descr="Okolie Černobyľu 27 rokov po | Nový Ča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0"/>
            <a:ext cx="3071802" cy="1730051"/>
          </a:xfrm>
          <a:prstGeom prst="rect">
            <a:avLst/>
          </a:prstGeom>
          <a:noFill/>
        </p:spPr>
      </p:pic>
      <p:pic>
        <p:nvPicPr>
          <p:cNvPr id="5" name="Obrázok 4" descr="vzkricnik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642910" y="5643578"/>
            <a:ext cx="1071562" cy="1071562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1714480" y="5786454"/>
            <a:ext cx="5743880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dirty="0" smtClean="0"/>
              <a:t>Len na porovnanie </a:t>
            </a:r>
            <a:r>
              <a:rPr lang="sk-SK" b="1" dirty="0" smtClean="0"/>
              <a:t>pri havárii Černobyľu </a:t>
            </a:r>
            <a:r>
              <a:rPr lang="sk-SK" dirty="0" smtClean="0"/>
              <a:t>uniklo asi</a:t>
            </a:r>
          </a:p>
          <a:p>
            <a:pPr algn="ctr"/>
            <a:r>
              <a:rPr lang="sk-SK" b="1" dirty="0" smtClean="0"/>
              <a:t>40 až 50 krát väčšie množstvo rádioaktivity </a:t>
            </a:r>
            <a:r>
              <a:rPr lang="sk-SK" b="1" dirty="0" smtClean="0">
                <a:solidFill>
                  <a:srgbClr val="C00000"/>
                </a:solidFill>
              </a:rPr>
              <a:t>ako v</a:t>
            </a:r>
          </a:p>
          <a:p>
            <a:pPr algn="ctr"/>
            <a:r>
              <a:rPr lang="sk-SK" b="1" dirty="0" smtClean="0">
                <a:solidFill>
                  <a:srgbClr val="C00000"/>
                </a:solidFill>
              </a:rPr>
              <a:t>Hirošime </a:t>
            </a:r>
            <a:endParaRPr lang="sk-SK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r>
              <a:rPr lang="sk-SK" dirty="0"/>
              <a:t>Ku hviezdam I.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92880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Vedecký výskum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a súperenie superveľmocí =&gt;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STUDENÁ VOJNA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,  </a:t>
            </a:r>
            <a:r>
              <a:rPr lang="sk-SK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umožnil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postupne </a:t>
            </a:r>
            <a:r>
              <a:rPr lang="sk-SK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prenikať do vesmíru</a:t>
            </a:r>
          </a:p>
          <a:p>
            <a:r>
              <a:rPr lang="sk-SK" sz="2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KOZMICKÝ VEK </a:t>
            </a:r>
            <a:r>
              <a:rPr lang="sk-SK" sz="2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sk-SK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r. 1957 </a:t>
            </a:r>
            <a:r>
              <a:rPr lang="sk-SK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&gt;&gt;&gt; ZSSR </a:t>
            </a:r>
            <a:r>
              <a:rPr lang="sk-SK" sz="2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= prvá umelá družica Zeme = </a:t>
            </a:r>
            <a:r>
              <a:rPr lang="sk-SK" sz="2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Sputnik 1</a:t>
            </a:r>
            <a:endParaRPr lang="sk-SK" sz="2600" b="1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Obrázok 3" descr="sputnik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56" y="5357827"/>
            <a:ext cx="2357444" cy="1500174"/>
          </a:xfrm>
          <a:prstGeom prst="rect">
            <a:avLst/>
          </a:prstGeom>
        </p:spPr>
      </p:pic>
      <p:pic>
        <p:nvPicPr>
          <p:cNvPr id="5" name="Obrázok 4" descr="yssr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6578" y="4357694"/>
            <a:ext cx="2357422" cy="1000129"/>
          </a:xfrm>
          <a:prstGeom prst="rect">
            <a:avLst/>
          </a:prstGeom>
        </p:spPr>
      </p:pic>
      <p:sp>
        <p:nvSpPr>
          <p:cNvPr id="6" name="BlokTextu 5"/>
          <p:cNvSpPr txBox="1"/>
          <p:nvPr/>
        </p:nvSpPr>
        <p:spPr>
          <a:xfrm>
            <a:off x="3857620" y="6211669"/>
            <a:ext cx="292740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Guľa s priemerom 58 cm</a:t>
            </a:r>
          </a:p>
          <a:p>
            <a:r>
              <a:rPr lang="sk-SK" dirty="0"/>
              <a:t> nevážila viac ako 87 kg</a:t>
            </a:r>
          </a:p>
        </p:txBody>
      </p:sp>
      <p:cxnSp>
        <p:nvCxnSpPr>
          <p:cNvPr id="8" name="Rovná spojovacia šípka 7"/>
          <p:cNvCxnSpPr/>
          <p:nvPr/>
        </p:nvCxnSpPr>
        <p:spPr>
          <a:xfrm>
            <a:off x="5500694" y="4714884"/>
            <a:ext cx="1214446" cy="10001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pic>
        <p:nvPicPr>
          <p:cNvPr id="9" name="Obrázok 8" descr="otayni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472" y="1500174"/>
            <a:ext cx="823910" cy="763796"/>
          </a:xfrm>
          <a:prstGeom prst="rect">
            <a:avLst/>
          </a:prstGeom>
        </p:spPr>
      </p:pic>
      <p:sp>
        <p:nvSpPr>
          <p:cNvPr id="10" name="BlokTextu 9"/>
          <p:cNvSpPr txBox="1"/>
          <p:nvPr/>
        </p:nvSpPr>
        <p:spPr>
          <a:xfrm>
            <a:off x="1428728" y="1643050"/>
            <a:ext cx="3807453" cy="6463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Ktoré krajiny po II. svetovej vojne</a:t>
            </a:r>
          </a:p>
          <a:p>
            <a:r>
              <a:rPr lang="sk-SK" dirty="0">
                <a:solidFill>
                  <a:schemeClr val="bg1"/>
                </a:solidFill>
              </a:rPr>
              <a:t>označujeme ako superveľmoci?</a:t>
            </a:r>
          </a:p>
        </p:txBody>
      </p:sp>
      <p:pic>
        <p:nvPicPr>
          <p:cNvPr id="11" name="Obrázok 10" descr="lajk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143512"/>
            <a:ext cx="2524125" cy="1714488"/>
          </a:xfrm>
          <a:prstGeom prst="rect">
            <a:avLst/>
          </a:prstGeom>
        </p:spPr>
      </p:pic>
      <p:sp>
        <p:nvSpPr>
          <p:cNvPr id="12" name="BlokTextu 11"/>
          <p:cNvSpPr txBox="1"/>
          <p:nvPr/>
        </p:nvSpPr>
        <p:spPr>
          <a:xfrm>
            <a:off x="2500298" y="5143512"/>
            <a:ext cx="335220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/>
              <a:t>Lajka</a:t>
            </a:r>
            <a:r>
              <a:rPr lang="sk-SK" dirty="0"/>
              <a:t>, </a:t>
            </a:r>
            <a:r>
              <a:rPr lang="sk-SK" u="sng" dirty="0"/>
              <a:t>prvý pes vo vesmíre</a:t>
            </a:r>
            <a:r>
              <a:rPr lang="sk-SK" dirty="0"/>
              <a:t>;</a:t>
            </a:r>
          </a:p>
          <a:p>
            <a:r>
              <a:rPr lang="sk-SK" b="1" dirty="0"/>
              <a:t>Sputnik 2</a:t>
            </a:r>
            <a:r>
              <a:rPr lang="sk-SK" dirty="0"/>
              <a:t>...zahynula niekoľko</a:t>
            </a:r>
          </a:p>
          <a:p>
            <a:r>
              <a:rPr lang="sk-SK" dirty="0"/>
              <a:t>hodín po </a:t>
            </a:r>
            <a:r>
              <a:rPr lang="sk-SK" dirty="0" smtClean="0"/>
              <a:t>štarte </a:t>
            </a:r>
            <a:r>
              <a:rPr lang="sk-SK" dirty="0" smtClean="0">
                <a:sym typeface="Wingdings" pitchFamily="2" charset="2"/>
              </a:rPr>
              <a:t> kyslík</a:t>
            </a:r>
            <a:endParaRPr lang="sk-SK" dirty="0"/>
          </a:p>
        </p:txBody>
      </p:sp>
      <p:sp>
        <p:nvSpPr>
          <p:cNvPr id="13" name="BlokTextu 12"/>
          <p:cNvSpPr txBox="1"/>
          <p:nvPr/>
        </p:nvSpPr>
        <p:spPr>
          <a:xfrm>
            <a:off x="0" y="4786322"/>
            <a:ext cx="1383712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ZSSR - 1957</a:t>
            </a:r>
          </a:p>
        </p:txBody>
      </p:sp>
      <p:pic>
        <p:nvPicPr>
          <p:cNvPr id="14" name="Obrázok 13" descr="vzkricnik.pn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>
          <a:xfrm>
            <a:off x="3571868" y="0"/>
            <a:ext cx="714372" cy="714372"/>
          </a:xfrm>
          <a:prstGeom prst="rect">
            <a:avLst/>
          </a:prstGeom>
        </p:spPr>
      </p:pic>
      <p:sp>
        <p:nvSpPr>
          <p:cNvPr id="15" name="BlokTextu 14"/>
          <p:cNvSpPr txBox="1"/>
          <p:nvPr/>
        </p:nvSpPr>
        <p:spPr>
          <a:xfrm>
            <a:off x="4429124" y="0"/>
            <a:ext cx="4790094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sk-SK" b="1" dirty="0" smtClean="0"/>
              <a:t>USA a ZSSR </a:t>
            </a:r>
            <a:r>
              <a:rPr lang="sk-SK" dirty="0" smtClean="0"/>
              <a:t>rátali s prenesením vojnového</a:t>
            </a:r>
          </a:p>
          <a:p>
            <a:pPr algn="ctr"/>
            <a:r>
              <a:rPr lang="sk-SK" dirty="0" smtClean="0"/>
              <a:t>konfliktu do vesmíru =&gt; preto rozvoj</a:t>
            </a:r>
          </a:p>
          <a:p>
            <a:pPr algn="ctr"/>
            <a:r>
              <a:rPr lang="sk-SK" b="1" dirty="0" smtClean="0"/>
              <a:t>KOZMONAUTIKY </a:t>
            </a:r>
            <a:r>
              <a:rPr lang="sk-SK" dirty="0" smtClean="0"/>
              <a:t> 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Ku hviezdam II.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1857364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Prvým človekom vo vesmíre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sa stal sovietsky kozmonaut </a:t>
            </a:r>
            <a:r>
              <a:rPr lang="sk-SK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Jurij</a:t>
            </a:r>
            <a:r>
              <a:rPr lang="sk-SK" sz="2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Gagarin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, ktorý </a:t>
            </a:r>
            <a:r>
              <a:rPr lang="sk-SK" sz="26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 r. </a:t>
            </a:r>
            <a:r>
              <a:rPr lang="sk-SK" sz="2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1961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na kozmickej lodi </a:t>
            </a:r>
            <a:r>
              <a:rPr lang="sk-SK" sz="26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Vostok</a:t>
            </a:r>
            <a:r>
              <a:rPr lang="sk-SK" sz="2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 </a:t>
            </a:r>
            <a:r>
              <a:rPr lang="sk-SK" sz="2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obletel Zem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V </a:t>
            </a:r>
            <a:r>
              <a:rPr lang="sk-SK" sz="2600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r. </a:t>
            </a:r>
            <a:r>
              <a:rPr lang="sk-SK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1962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obletel Zem aj Američan </a:t>
            </a:r>
            <a:r>
              <a:rPr lang="sk-SK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John</a:t>
            </a:r>
            <a:r>
              <a:rPr lang="sk-SK" sz="2600" b="1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b="1" dirty="0" err="1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Glenn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</a:p>
        </p:txBody>
      </p:sp>
      <p:pic>
        <p:nvPicPr>
          <p:cNvPr id="4" name="Obrázok 3" descr="gagar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7549" y="1"/>
            <a:ext cx="1976451" cy="2428868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7500958" y="2428868"/>
            <a:ext cx="135165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J. </a:t>
            </a:r>
            <a:r>
              <a:rPr lang="sk-SK" dirty="0" err="1"/>
              <a:t>Gagarin</a:t>
            </a:r>
            <a:endParaRPr lang="sk-SK" dirty="0"/>
          </a:p>
        </p:txBody>
      </p:sp>
      <p:pic>
        <p:nvPicPr>
          <p:cNvPr id="6" name="Obrázok 5" descr="glen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5072074"/>
            <a:ext cx="1643042" cy="1785926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1643042" y="6488668"/>
            <a:ext cx="147348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err="1"/>
              <a:t>John</a:t>
            </a:r>
            <a:r>
              <a:rPr lang="sk-SK" dirty="0"/>
              <a:t> </a:t>
            </a:r>
            <a:r>
              <a:rPr lang="sk-SK" dirty="0" err="1"/>
              <a:t>Glenn</a:t>
            </a:r>
            <a:endParaRPr lang="sk-SK" dirty="0"/>
          </a:p>
        </p:txBody>
      </p:sp>
      <p:pic>
        <p:nvPicPr>
          <p:cNvPr id="8" name="Obrázok 7" descr="hrdina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15074" y="500042"/>
            <a:ext cx="967698" cy="1909590"/>
          </a:xfrm>
          <a:prstGeom prst="rect">
            <a:avLst/>
          </a:prstGeom>
        </p:spPr>
      </p:pic>
      <p:sp>
        <p:nvSpPr>
          <p:cNvPr id="9" name="BlokTextu 8"/>
          <p:cNvSpPr txBox="1"/>
          <p:nvPr/>
        </p:nvSpPr>
        <p:spPr>
          <a:xfrm>
            <a:off x="2928926" y="2000240"/>
            <a:ext cx="3256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Vyznamenanie: </a:t>
            </a:r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hrdina ZSSR</a:t>
            </a:r>
          </a:p>
        </p:txBody>
      </p:sp>
      <p:pic>
        <p:nvPicPr>
          <p:cNvPr id="10" name="Obrázok 9" descr="tereskovov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00958" y="5000636"/>
            <a:ext cx="1643042" cy="1857364"/>
          </a:xfrm>
          <a:prstGeom prst="rect">
            <a:avLst/>
          </a:prstGeom>
        </p:spPr>
      </p:pic>
      <p:sp>
        <p:nvSpPr>
          <p:cNvPr id="12" name="BlokTextu 11"/>
          <p:cNvSpPr txBox="1"/>
          <p:nvPr/>
        </p:nvSpPr>
        <p:spPr>
          <a:xfrm>
            <a:off x="5857884" y="5857892"/>
            <a:ext cx="164304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ZSSR - 1965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4643438" y="6211669"/>
            <a:ext cx="2845651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err="1"/>
              <a:t>Valentina</a:t>
            </a:r>
            <a:r>
              <a:rPr lang="sk-SK" b="1" dirty="0"/>
              <a:t> </a:t>
            </a:r>
            <a:r>
              <a:rPr lang="sk-SK" b="1" dirty="0" err="1"/>
              <a:t>Tereškovová</a:t>
            </a:r>
            <a:r>
              <a:rPr lang="sk-SK" dirty="0"/>
              <a:t>: </a:t>
            </a:r>
          </a:p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prvá žena vo vesmíre</a:t>
            </a:r>
          </a:p>
        </p:txBody>
      </p:sp>
      <p:sp>
        <p:nvSpPr>
          <p:cNvPr id="14" name="BlokTextu 13"/>
          <p:cNvSpPr txBox="1"/>
          <p:nvPr/>
        </p:nvSpPr>
        <p:spPr>
          <a:xfrm>
            <a:off x="785786" y="1071546"/>
            <a:ext cx="491192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Gagarin</a:t>
            </a:r>
            <a:r>
              <a:rPr lang="sk-SK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k-SK" dirty="0" smtClean="0"/>
              <a:t>bol prvý človek, ktorý sa z vesmíru</a:t>
            </a:r>
          </a:p>
          <a:p>
            <a:r>
              <a:rPr lang="sk-SK" dirty="0" smtClean="0"/>
              <a:t>aj vrátil...</a:t>
            </a:r>
          </a:p>
        </p:txBody>
      </p:sp>
      <p:sp>
        <p:nvSpPr>
          <p:cNvPr id="15" name="BlokTextu 14"/>
          <p:cNvSpPr txBox="1"/>
          <p:nvPr/>
        </p:nvSpPr>
        <p:spPr>
          <a:xfrm>
            <a:off x="1643042" y="6072206"/>
            <a:ext cx="1340432" cy="36933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USA - 1962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4214810" y="0"/>
            <a:ext cx="2917786" cy="369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sk-SK" dirty="0" smtClean="0"/>
              <a:t>Zahynul pri cvičnom lete</a:t>
            </a: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err="1"/>
              <a:t>Usa</a:t>
            </a:r>
            <a:r>
              <a:rPr lang="sk-SK" dirty="0"/>
              <a:t> dobyli mesiac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285992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>
                <a:latin typeface="Arial" pitchFamily="34" charset="0"/>
                <a:cs typeface="Arial" pitchFamily="34" charset="0"/>
              </a:rPr>
              <a:t>V </a:t>
            </a:r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r. 1969 </a:t>
            </a:r>
            <a:r>
              <a:rPr lang="sk-SK" sz="26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traja Američania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vo vesmírnej lodi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Apollo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11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prvý raz v histórii </a:t>
            </a:r>
            <a:r>
              <a:rPr lang="sk-SK" sz="2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pristáli na Mesiaci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...</a:t>
            </a:r>
          </a:p>
        </p:txBody>
      </p:sp>
      <p:pic>
        <p:nvPicPr>
          <p:cNvPr id="4" name="Obrázok 3" descr="apollo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1509" y="0"/>
            <a:ext cx="1962491" cy="1982115"/>
          </a:xfrm>
          <a:prstGeom prst="rect">
            <a:avLst/>
          </a:prstGeom>
        </p:spPr>
      </p:pic>
      <p:sp>
        <p:nvSpPr>
          <p:cNvPr id="7" name="BlokTextu 6"/>
          <p:cNvSpPr txBox="1"/>
          <p:nvPr/>
        </p:nvSpPr>
        <p:spPr>
          <a:xfrm>
            <a:off x="1428728" y="2000240"/>
            <a:ext cx="1856598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N. A. </a:t>
            </a:r>
            <a:r>
              <a:rPr lang="sk-SK" dirty="0" err="1"/>
              <a:t>Amstrong</a:t>
            </a:r>
            <a:endParaRPr lang="sk-SK" dirty="0"/>
          </a:p>
        </p:txBody>
      </p:sp>
      <p:sp>
        <p:nvSpPr>
          <p:cNvPr id="8" name="BlokTextu 7"/>
          <p:cNvSpPr txBox="1"/>
          <p:nvPr/>
        </p:nvSpPr>
        <p:spPr>
          <a:xfrm>
            <a:off x="1428728" y="2500306"/>
            <a:ext cx="1297150" cy="369332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M. </a:t>
            </a:r>
            <a:r>
              <a:rPr lang="sk-SK" dirty="0" err="1"/>
              <a:t>Collins</a:t>
            </a:r>
            <a:r>
              <a:rPr lang="sk-SK" dirty="0"/>
              <a:t> </a:t>
            </a:r>
          </a:p>
        </p:txBody>
      </p:sp>
      <p:sp>
        <p:nvSpPr>
          <p:cNvPr id="9" name="BlokTextu 8"/>
          <p:cNvSpPr txBox="1"/>
          <p:nvPr/>
        </p:nvSpPr>
        <p:spPr>
          <a:xfrm>
            <a:off x="1428728" y="3143248"/>
            <a:ext cx="1069524" cy="3693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E. </a:t>
            </a:r>
            <a:r>
              <a:rPr lang="sk-SK" dirty="0" err="1"/>
              <a:t>Aldrin</a:t>
            </a:r>
            <a:endParaRPr lang="sk-SK" dirty="0"/>
          </a:p>
        </p:txBody>
      </p:sp>
      <p:pic>
        <p:nvPicPr>
          <p:cNvPr id="10" name="Obrázok 9" descr="posad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1285860"/>
            <a:ext cx="2405066" cy="1857388"/>
          </a:xfrm>
          <a:prstGeom prst="rect">
            <a:avLst/>
          </a:prstGeom>
        </p:spPr>
      </p:pic>
      <p:sp>
        <p:nvSpPr>
          <p:cNvPr id="11" name="BlokTextu 10"/>
          <p:cNvSpPr txBox="1"/>
          <p:nvPr/>
        </p:nvSpPr>
        <p:spPr>
          <a:xfrm>
            <a:off x="2214546" y="6488668"/>
            <a:ext cx="700544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„Je to len malý krok pre človeka, ale veľký skok pre ľudstvo“</a:t>
            </a:r>
          </a:p>
        </p:txBody>
      </p:sp>
      <p:sp>
        <p:nvSpPr>
          <p:cNvPr id="12" name="BlokTextu 11"/>
          <p:cNvSpPr txBox="1"/>
          <p:nvPr/>
        </p:nvSpPr>
        <p:spPr>
          <a:xfrm>
            <a:off x="2214546" y="6143644"/>
            <a:ext cx="1856598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sk-SK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N. A. </a:t>
            </a:r>
            <a:r>
              <a:rPr lang="sk-SK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Amstrong</a:t>
            </a:r>
            <a:endParaRPr lang="sk-SK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Obrázok 12" descr="armstron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714884"/>
            <a:ext cx="2190750" cy="2143116"/>
          </a:xfrm>
          <a:prstGeom prst="rect">
            <a:avLst/>
          </a:prstGeom>
        </p:spPr>
      </p:pic>
      <p:sp>
        <p:nvSpPr>
          <p:cNvPr id="14" name="BlokTextu 13"/>
          <p:cNvSpPr txBox="1"/>
          <p:nvPr/>
        </p:nvSpPr>
        <p:spPr>
          <a:xfrm>
            <a:off x="4286248" y="5286388"/>
            <a:ext cx="2749471" cy="369332"/>
          </a:xfrm>
          <a:prstGeom prst="rect">
            <a:avLst/>
          </a:prstGeom>
          <a:solidFill>
            <a:schemeClr val="accent6"/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p</a:t>
            </a:r>
            <a:r>
              <a:rPr lang="sk-SK" dirty="0" smtClean="0"/>
              <a:t>rvý </a:t>
            </a:r>
            <a:r>
              <a:rPr lang="sk-SK" dirty="0"/>
              <a:t>človek na mesiaci</a:t>
            </a:r>
          </a:p>
        </p:txBody>
      </p:sp>
      <p:cxnSp>
        <p:nvCxnSpPr>
          <p:cNvPr id="16" name="Rovná spojovacia šípka 15"/>
          <p:cNvCxnSpPr/>
          <p:nvPr/>
        </p:nvCxnSpPr>
        <p:spPr>
          <a:xfrm rot="5400000" flipH="1" flipV="1">
            <a:off x="3964777" y="5750735"/>
            <a:ext cx="428628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7" name="BlokTextu 16"/>
          <p:cNvSpPr txBox="1"/>
          <p:nvPr/>
        </p:nvSpPr>
        <p:spPr>
          <a:xfrm>
            <a:off x="7215206" y="2285992"/>
            <a:ext cx="1928794" cy="646331"/>
          </a:xfrm>
          <a:prstGeom prst="rect">
            <a:avLst/>
          </a:prstGeom>
          <a:solidFill>
            <a:schemeClr val="accent5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sk-SK" dirty="0"/>
              <a:t>Prvý Slovák vo </a:t>
            </a:r>
          </a:p>
          <a:p>
            <a:r>
              <a:rPr lang="sk-SK" dirty="0"/>
              <a:t>vesmíre </a:t>
            </a:r>
          </a:p>
        </p:txBody>
      </p:sp>
      <p:pic>
        <p:nvPicPr>
          <p:cNvPr id="18" name="Obrázok 17" descr="bella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15206" y="2928934"/>
            <a:ext cx="1928794" cy="1393828"/>
          </a:xfrm>
          <a:prstGeom prst="rect">
            <a:avLst/>
          </a:prstGeom>
        </p:spPr>
      </p:pic>
      <p:sp>
        <p:nvSpPr>
          <p:cNvPr id="19" name="BlokTextu 18"/>
          <p:cNvSpPr txBox="1"/>
          <p:nvPr/>
        </p:nvSpPr>
        <p:spPr>
          <a:xfrm>
            <a:off x="7572396" y="4357694"/>
            <a:ext cx="1261884" cy="369332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</p:spPr>
        <p:txBody>
          <a:bodyPr wrap="none" rtlCol="0">
            <a:spAutoFit/>
          </a:bodyPr>
          <a:lstStyle/>
          <a:p>
            <a:r>
              <a:rPr lang="sk-SK" dirty="0"/>
              <a:t>Ivan </a:t>
            </a:r>
            <a:r>
              <a:rPr lang="sk-SK" dirty="0" err="1"/>
              <a:t>Bella</a:t>
            </a:r>
            <a:endParaRPr lang="sk-SK" dirty="0"/>
          </a:p>
        </p:txBody>
      </p:sp>
      <p:sp>
        <p:nvSpPr>
          <p:cNvPr id="20" name="BlokTextu 19"/>
          <p:cNvSpPr txBox="1"/>
          <p:nvPr/>
        </p:nvSpPr>
        <p:spPr>
          <a:xfrm>
            <a:off x="7858148" y="4714884"/>
            <a:ext cx="69762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dirty="0"/>
              <a:t>1999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 smtClean="0"/>
              <a:t>Prvý Čechoslovák vo vesmíre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0034" y="2143116"/>
            <a:ext cx="6400800" cy="3615267"/>
          </a:xfrm>
        </p:spPr>
        <p:txBody>
          <a:bodyPr>
            <a:normAutofit/>
          </a:bodyPr>
          <a:lstStyle/>
          <a:p>
            <a:r>
              <a:rPr lang="sk-SK" sz="2600" dirty="0" smtClean="0">
                <a:latin typeface="Arial" pitchFamily="34" charset="0"/>
                <a:cs typeface="Arial" pitchFamily="34" charset="0"/>
              </a:rPr>
              <a:t>V roku </a:t>
            </a:r>
            <a:r>
              <a:rPr lang="sk-SK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1978</a:t>
            </a:r>
            <a:r>
              <a:rPr lang="sk-SK" sz="2600" dirty="0" smtClean="0">
                <a:latin typeface="Arial" pitchFamily="34" charset="0"/>
                <a:cs typeface="Arial" pitchFamily="34" charset="0"/>
              </a:rPr>
              <a:t> vyletel do vesmíru </a:t>
            </a:r>
            <a:r>
              <a:rPr lang="sk-SK" sz="2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prvý kozmonaut z ČSSR 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sk-SK" sz="26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Vladimír </a:t>
            </a:r>
            <a:r>
              <a:rPr lang="sk-SK" sz="2600" b="1" dirty="0" err="1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Remek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...</a:t>
            </a:r>
          </a:p>
          <a:p>
            <a:r>
              <a:rPr lang="sk-SK" sz="26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ČSSR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sa stala </a:t>
            </a:r>
            <a:r>
              <a:rPr lang="sk-SK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treťou krajinou</a:t>
            </a:r>
            <a:r>
              <a:rPr lang="sk-SK" sz="2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sveta, ktorej občan sa dostal do kozmu...</a:t>
            </a:r>
            <a:endParaRPr lang="sk-SK" sz="2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746" name="Picture 2" descr="https://upload.wikimedia.org/wikipedia/commons/thumb/3/3a/VladimirRemek.jpg/230px-VladimirReme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5352" y="0"/>
            <a:ext cx="1398648" cy="1800000"/>
          </a:xfrm>
          <a:prstGeom prst="rect">
            <a:avLst/>
          </a:prstGeom>
          <a:noFill/>
        </p:spPr>
      </p:pic>
      <p:sp>
        <p:nvSpPr>
          <p:cNvPr id="5" name="BlokTextu 4"/>
          <p:cNvSpPr txBox="1"/>
          <p:nvPr/>
        </p:nvSpPr>
        <p:spPr>
          <a:xfrm>
            <a:off x="6500826" y="1428736"/>
            <a:ext cx="124745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V. </a:t>
            </a:r>
            <a:r>
              <a:rPr lang="sk-SK" b="1" dirty="0" err="1" smtClean="0"/>
              <a:t>Remek</a:t>
            </a:r>
            <a:endParaRPr lang="sk-SK" b="1" dirty="0"/>
          </a:p>
        </p:txBody>
      </p:sp>
      <p:sp>
        <p:nvSpPr>
          <p:cNvPr id="31748" name="AutoShape 4" descr="Kozmonautika - Kozmonauti - Vladimír Rem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31750" name="Picture 6" descr="Vladimír Reme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286374"/>
            <a:ext cx="1785918" cy="1571626"/>
          </a:xfrm>
          <a:prstGeom prst="rect">
            <a:avLst/>
          </a:prstGeom>
          <a:noFill/>
        </p:spPr>
      </p:pic>
      <p:sp>
        <p:nvSpPr>
          <p:cNvPr id="8" name="BlokTextu 7"/>
          <p:cNvSpPr txBox="1"/>
          <p:nvPr/>
        </p:nvSpPr>
        <p:spPr>
          <a:xfrm>
            <a:off x="1785918" y="6488668"/>
            <a:ext cx="1247457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sk-SK" b="1" dirty="0" smtClean="0"/>
              <a:t>V. </a:t>
            </a:r>
            <a:r>
              <a:rPr lang="sk-SK" b="1" dirty="0" err="1" smtClean="0"/>
              <a:t>Remek</a:t>
            </a:r>
            <a:endParaRPr lang="sk-SK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6400800" cy="1507067"/>
          </a:xfrm>
        </p:spPr>
        <p:txBody>
          <a:bodyPr/>
          <a:lstStyle/>
          <a:p>
            <a:pPr algn="ctr"/>
            <a:r>
              <a:rPr lang="sk-SK" dirty="0"/>
              <a:t>Svet = globálna dedina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28596" y="2000240"/>
            <a:ext cx="6400800" cy="3615267"/>
          </a:xfrm>
        </p:spPr>
        <p:txBody>
          <a:bodyPr>
            <a:normAutofit lnSpcReduction="10000"/>
          </a:bodyPr>
          <a:lstStyle/>
          <a:p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Druhá polovica 20. </a:t>
            </a:r>
            <a:r>
              <a:rPr lang="sk-SK" sz="2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stor</a:t>
            </a:r>
            <a:r>
              <a:rPr lang="sk-SK" sz="2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=&gt; </a:t>
            </a:r>
            <a:r>
              <a:rPr lang="sk-SK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VEDECKÁ REVOLÚCIA</a:t>
            </a:r>
          </a:p>
          <a:p>
            <a:r>
              <a:rPr lang="sk-SK" sz="2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Kybernetika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–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prvé PC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začali vznikať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 </a:t>
            </a:r>
            <a:r>
              <a:rPr lang="sk-SK" sz="2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II. svetovej vojne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a boli pomalé, hlučné a obrovské...</a:t>
            </a:r>
          </a:p>
          <a:p>
            <a:r>
              <a:rPr lang="sk-SK" sz="2600" dirty="0">
                <a:latin typeface="Arial" pitchFamily="34" charset="0"/>
                <a:cs typeface="Arial" pitchFamily="34" charset="0"/>
              </a:rPr>
              <a:t>Prudký rozvoj </a:t>
            </a:r>
            <a:r>
              <a:rPr lang="sk-SK" sz="2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elektroniky </a:t>
            </a:r>
            <a:r>
              <a:rPr lang="sk-SK" sz="2600" dirty="0">
                <a:latin typeface="Arial" pitchFamily="34" charset="0"/>
                <a:cs typeface="Arial" pitchFamily="34" charset="0"/>
              </a:rPr>
              <a:t>a </a:t>
            </a:r>
            <a:r>
              <a:rPr lang="sk-SK" sz="2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informatiky</a:t>
            </a:r>
          </a:p>
          <a:p>
            <a:pPr>
              <a:buNone/>
            </a:pPr>
            <a:r>
              <a:rPr lang="sk-SK" sz="2600" dirty="0">
                <a:latin typeface="Arial" pitchFamily="34" charset="0"/>
                <a:cs typeface="Arial" pitchFamily="34" charset="0"/>
              </a:rPr>
              <a:t>	sa začal </a:t>
            </a:r>
            <a:r>
              <a:rPr lang="sk-SK" sz="2600" b="1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 90. rokoch 20. </a:t>
            </a:r>
            <a:r>
              <a:rPr lang="sk-SK" sz="2600" b="1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stor</a:t>
            </a:r>
            <a:endParaRPr lang="sk-SK" sz="26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k-SK" sz="2600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p:pic>
        <p:nvPicPr>
          <p:cNvPr id="4" name="Obrázok 3" descr="enia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6868" y="5027463"/>
            <a:ext cx="2397132" cy="1830537"/>
          </a:xfrm>
          <a:prstGeom prst="rect">
            <a:avLst/>
          </a:prstGeom>
        </p:spPr>
      </p:pic>
      <p:pic>
        <p:nvPicPr>
          <p:cNvPr id="6" name="Obrázok 5" descr="ib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0" y="4143380"/>
            <a:ext cx="2095500" cy="838200"/>
          </a:xfrm>
          <a:prstGeom prst="rect">
            <a:avLst/>
          </a:prstGeom>
        </p:spPr>
      </p:pic>
      <p:grpSp>
        <p:nvGrpSpPr>
          <p:cNvPr id="9" name="Skupina 8"/>
          <p:cNvGrpSpPr/>
          <p:nvPr/>
        </p:nvGrpSpPr>
        <p:grpSpPr>
          <a:xfrm>
            <a:off x="4643438" y="5854479"/>
            <a:ext cx="2114681" cy="1003521"/>
            <a:chOff x="928662" y="5286388"/>
            <a:chExt cx="2114681" cy="1003521"/>
          </a:xfrm>
        </p:grpSpPr>
        <p:sp>
          <p:nvSpPr>
            <p:cNvPr id="5" name="BlokTextu 4"/>
            <p:cNvSpPr txBox="1"/>
            <p:nvPr/>
          </p:nvSpPr>
          <p:spPr>
            <a:xfrm>
              <a:off x="2143108" y="5286388"/>
              <a:ext cx="891591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sk-SK" dirty="0"/>
                <a:t>ENIAC</a:t>
              </a:r>
            </a:p>
          </p:txBody>
        </p:sp>
        <p:sp>
          <p:nvSpPr>
            <p:cNvPr id="7" name="BlokTextu 6"/>
            <p:cNvSpPr txBox="1"/>
            <p:nvPr/>
          </p:nvSpPr>
          <p:spPr>
            <a:xfrm>
              <a:off x="928662" y="5643578"/>
              <a:ext cx="2114681" cy="646331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none" rtlCol="0">
              <a:spAutoFit/>
            </a:bodyPr>
            <a:lstStyle/>
            <a:p>
              <a:r>
                <a:rPr lang="sk-SK" dirty="0"/>
                <a:t>Prvý </a:t>
              </a:r>
              <a:r>
                <a:rPr lang="sk-SK" dirty="0" err="1"/>
                <a:t>pc</a:t>
              </a:r>
              <a:r>
                <a:rPr lang="sk-SK" dirty="0"/>
                <a:t> na svete</a:t>
              </a:r>
            </a:p>
            <a:p>
              <a:r>
                <a:rPr lang="sk-SK" dirty="0"/>
                <a:t>...vyrobený v USA</a:t>
              </a:r>
            </a:p>
          </p:txBody>
        </p:sp>
        <p:sp>
          <p:nvSpPr>
            <p:cNvPr id="8" name="BlokTextu 7"/>
            <p:cNvSpPr txBox="1"/>
            <p:nvPr/>
          </p:nvSpPr>
          <p:spPr>
            <a:xfrm>
              <a:off x="928662" y="5286388"/>
              <a:ext cx="697627" cy="369332"/>
            </a:xfrm>
            <a:prstGeom prst="rect">
              <a:avLst/>
            </a:prstGeom>
            <a:solidFill>
              <a:srgbClr val="C00000"/>
            </a:solidFill>
          </p:spPr>
          <p:txBody>
            <a:bodyPr wrap="none" rtlCol="0">
              <a:spAutoFit/>
            </a:bodyPr>
            <a:lstStyle/>
            <a:p>
              <a:r>
                <a:rPr lang="sk-SK" dirty="0"/>
                <a:t>1946</a:t>
              </a:r>
            </a:p>
          </p:txBody>
        </p:sp>
      </p:grpSp>
      <p:sp>
        <p:nvSpPr>
          <p:cNvPr id="10" name="BlokTextu 9"/>
          <p:cNvSpPr txBox="1"/>
          <p:nvPr/>
        </p:nvSpPr>
        <p:spPr>
          <a:xfrm>
            <a:off x="214282" y="5143512"/>
            <a:ext cx="56845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Rýchla dostupnosť informácií, masové využívanie</a:t>
            </a:r>
          </a:p>
          <a:p>
            <a:r>
              <a:rPr lang="sk-SK" dirty="0"/>
              <a:t>rovnakého spotrebného tovaru, rýchle presuny...</a:t>
            </a:r>
          </a:p>
          <a:p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svet sa </a:t>
            </a:r>
            <a:r>
              <a:rPr lang="sk-SK" dirty="0"/>
              <a:t>akoby </a:t>
            </a:r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zmenšil a civilizačne</a:t>
            </a:r>
          </a:p>
          <a:p>
            <a:r>
              <a:rPr lang="sk-SK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zjednotil</a:t>
            </a:r>
            <a:r>
              <a:rPr lang="sk-SK" dirty="0"/>
              <a:t> =&gt; </a:t>
            </a:r>
            <a:r>
              <a:rPr lang="sk-SK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GLOBALIZÁCIA</a:t>
            </a:r>
          </a:p>
        </p:txBody>
      </p:sp>
      <p:pic>
        <p:nvPicPr>
          <p:cNvPr id="11" name="Obrázok 10" descr="otaynik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86776" y="857232"/>
            <a:ext cx="857224" cy="763796"/>
          </a:xfrm>
          <a:prstGeom prst="rect">
            <a:avLst/>
          </a:prstGeom>
        </p:spPr>
      </p:pic>
      <p:sp>
        <p:nvSpPr>
          <p:cNvPr id="12" name="BlokTextu 11"/>
          <p:cNvSpPr txBox="1"/>
          <p:nvPr/>
        </p:nvSpPr>
        <p:spPr>
          <a:xfrm>
            <a:off x="4805953" y="1643050"/>
            <a:ext cx="4338047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sk-SK" dirty="0">
                <a:solidFill>
                  <a:schemeClr val="bg1"/>
                </a:solidFill>
              </a:rPr>
              <a:t>Prináša virtuálna realita nejaké riziká?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1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979</TotalTime>
  <Words>803</Words>
  <Application>Microsoft Office PowerPoint</Application>
  <PresentationFormat>Předvádění na obrazovce (4:3)</PresentationFormat>
  <Paragraphs>144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Motív1</vt:lpstr>
      <vt:lpstr>Svetlá a tiene civilizácie </vt:lpstr>
      <vt:lpstr>Atómový vek</vt:lpstr>
      <vt:lpstr>Mierové využitie atómovej energie</vt:lpstr>
      <vt:lpstr>černobyľ</vt:lpstr>
      <vt:lpstr>Ku hviezdam I.</vt:lpstr>
      <vt:lpstr>Ku hviezdam II.</vt:lpstr>
      <vt:lpstr>Usa dobyli mesiac</vt:lpstr>
      <vt:lpstr>Prvý Čechoslovák vo vesmíre</vt:lpstr>
      <vt:lpstr>Svet = globálna dedina</vt:lpstr>
      <vt:lpstr>11. September 2001 - USA</vt:lpstr>
      <vt:lpstr>ekológia</vt:lpstr>
      <vt:lpstr>ekumenizmus</vt:lpstr>
      <vt:lpstr>Prezentace aplikace PowerPoint</vt:lpstr>
      <vt:lpstr>Použitá literatúra a linky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Svetlá a tiene civilizácie</dc:title>
  <dc:creator>Mikle</dc:creator>
  <cp:lastModifiedBy>marek</cp:lastModifiedBy>
  <cp:revision>98</cp:revision>
  <dcterms:created xsi:type="dcterms:W3CDTF">2019-08-16T16:03:33Z</dcterms:created>
  <dcterms:modified xsi:type="dcterms:W3CDTF">2020-05-27T05:30:28Z</dcterms:modified>
</cp:coreProperties>
</file>