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FDB517-EC9D-4B7A-A5A2-27A11C028B4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69FCE9-7DDB-4790-BC84-C7C0DF850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Byzantská ríša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Tematický celok: Tri ríše raného stredoveku</a:t>
            </a:r>
          </a:p>
          <a:p>
            <a:r>
              <a:rPr lang="sk-SK" dirty="0" smtClean="0"/>
              <a:t>Pre 6. ročník ZŠ</a:t>
            </a:r>
            <a:endParaRPr lang="sk-SK" dirty="0"/>
          </a:p>
        </p:txBody>
      </p:sp>
      <p:pic>
        <p:nvPicPr>
          <p:cNvPr id="4" name="Obrázok 3" descr="konstantin Ve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0" cy="2695575"/>
          </a:xfrm>
          <a:prstGeom prst="rect">
            <a:avLst/>
          </a:prstGeom>
        </p:spPr>
      </p:pic>
      <p:pic>
        <p:nvPicPr>
          <p:cNvPr id="5" name="Obrázok 4" descr="vlajka byzantskej ríš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214546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Cisár </a:t>
            </a:r>
            <a:r>
              <a:rPr lang="sk-SK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Justinián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prikázal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aby byzantský ľud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dodržiaval zákony a riadil sa štátnym náboženstvom = kresťanstvom</a:t>
            </a:r>
          </a:p>
          <a:p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Spojenie svetskej a cirkevnej moci v osobe panovníka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(cisára) 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cézaropapizmus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Konštantínopole dal vystavať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Chrám Božej múdrosti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Hagia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Sofia)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Cézaropapizmus </a:t>
            </a:r>
            <a:endParaRPr lang="en-US" dirty="0"/>
          </a:p>
        </p:txBody>
      </p:sp>
      <p:pic>
        <p:nvPicPr>
          <p:cNvPr id="4" name="Obrázok 3" descr="hagia sof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5114925"/>
            <a:ext cx="2619375" cy="1743075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>
            <a:off x="3500430" y="5214950"/>
            <a:ext cx="300039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 descr="konstantin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4950"/>
            <a:ext cx="2647950" cy="164305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643174" y="6211669"/>
            <a:ext cx="3578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Svojho času najväčšie a najkrajšie</a:t>
            </a:r>
          </a:p>
          <a:p>
            <a:pPr algn="ctr"/>
            <a:r>
              <a:rPr lang="sk-SK" dirty="0" smtClean="0"/>
              <a:t>mesto na svete; dnešný Istanbul </a:t>
            </a:r>
            <a:endParaRPr lang="en-US" dirty="0"/>
          </a:p>
        </p:txBody>
      </p:sp>
      <p:sp>
        <p:nvSpPr>
          <p:cNvPr id="10" name="BlokTextu 9"/>
          <p:cNvSpPr txBox="1"/>
          <p:nvPr/>
        </p:nvSpPr>
        <p:spPr>
          <a:xfrm>
            <a:off x="3357554" y="5715016"/>
            <a:ext cx="18309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Konštantínopol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Kresťanstvo sa stalo štátnym náboženstvom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tak nečudo, že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vládca najsilnejšej ríše (cisár) sa pokladal za vládcu celého kresťanského sveta...</a:t>
            </a:r>
          </a:p>
          <a:p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Rovnako aj rímsky pápež sa považoval za vládcu celého kresťanského sveta ako nástupca apoštola Petra... =&gt; medzi Rímom a Konštantínopolom rozpory, ktoré viedli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1054 k rozkolu (schizme)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Kresťanstvo = štátne náboženstvo </a:t>
            </a:r>
            <a:endParaRPr lang="en-US" dirty="0"/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4929190" y="542926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rot="16200000" flipH="1">
            <a:off x="4679157" y="5679297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5929322" y="5357826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Rímskokatolícka cirkev</a:t>
            </a:r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5286380" y="6072206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Pravoslávna cirkev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prvých storočiach svojej existencie sa Byzantská ríša utešene rozrastala. Neskôr však musela čeliť mocným protivníkom =&gt; Arabi, Slovania, Frankovia...</a:t>
            </a:r>
          </a:p>
          <a:p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Súmrak byzantskej moci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nakoniec prestavovala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Osmanská ríša, ktorá ju v roku 1453 dobyla!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1453 – pád Konštantínopola </a:t>
            </a:r>
            <a:endParaRPr lang="en-US" dirty="0"/>
          </a:p>
        </p:txBody>
      </p:sp>
      <p:pic>
        <p:nvPicPr>
          <p:cNvPr id="4" name="Obrázok 3" descr="doby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5" y="4929198"/>
            <a:ext cx="3000365" cy="1928802"/>
          </a:xfrm>
          <a:prstGeom prst="rect">
            <a:avLst/>
          </a:prstGeom>
        </p:spPr>
      </p:pic>
      <p:pic>
        <p:nvPicPr>
          <p:cNvPr id="5" name="Obrázok 4" descr="mehmed II. dobyvat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9174"/>
            <a:ext cx="2254256" cy="202882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285984" y="6488668"/>
            <a:ext cx="25218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Mehmed</a:t>
            </a:r>
            <a:r>
              <a:rPr lang="sk-SK" dirty="0" smtClean="0"/>
              <a:t> II. Dobyvateľ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2285984" y="5072074"/>
            <a:ext cx="381707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Dobytie Konštantínopolu</a:t>
            </a:r>
            <a:r>
              <a:rPr lang="sk-SK" dirty="0" smtClean="0"/>
              <a:t>, kt.</a:t>
            </a:r>
          </a:p>
          <a:p>
            <a:pPr algn="ctr"/>
            <a:r>
              <a:rPr lang="sk-SK" dirty="0" smtClean="0"/>
              <a:t>odolal 1000 rokov...</a:t>
            </a:r>
            <a:r>
              <a:rPr lang="sk-SK" b="1" dirty="0" err="1" smtClean="0"/>
              <a:t>Osmani</a:t>
            </a:r>
            <a:r>
              <a:rPr lang="sk-SK" b="1" dirty="0" smtClean="0"/>
              <a:t> využili</a:t>
            </a:r>
          </a:p>
          <a:p>
            <a:pPr algn="ctr"/>
            <a:r>
              <a:rPr lang="sk-SK" dirty="0" smtClean="0"/>
              <a:t>Vtedy najmodernejšiu zbraň </a:t>
            </a:r>
            <a:r>
              <a:rPr lang="sk-SK" b="1" dirty="0" smtClean="0"/>
              <a:t>delá</a:t>
            </a:r>
            <a:endParaRPr lang="en-US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721268" y="0"/>
            <a:ext cx="342273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Mesto bolo takmer nedobytné...</a:t>
            </a:r>
          </a:p>
          <a:p>
            <a:r>
              <a:rPr lang="sk-SK" b="1" dirty="0" smtClean="0"/>
              <a:t>chránili ho mohutné hradby aj</a:t>
            </a:r>
          </a:p>
          <a:p>
            <a:r>
              <a:rPr lang="sk-SK" b="1" dirty="0" smtClean="0"/>
              <a:t>opevnenia na mori</a:t>
            </a:r>
            <a:endParaRPr lang="en-US" b="1" dirty="0"/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5786446" y="1000108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ok 10" descr="de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33" y="1357298"/>
            <a:ext cx="2024067" cy="1346925"/>
          </a:xfrm>
          <a:prstGeom prst="rect">
            <a:avLst/>
          </a:prstGeom>
        </p:spPr>
      </p:pic>
      <p:cxnSp>
        <p:nvCxnSpPr>
          <p:cNvPr id="13" name="Rovná spojovacia šípka 12"/>
          <p:cNvCxnSpPr/>
          <p:nvPr/>
        </p:nvCxnSpPr>
        <p:spPr>
          <a:xfrm rot="5400000">
            <a:off x="7429520" y="385762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Dobytím Konštantínopola Európa stratila ochrannú bariéru pred prenikaním nových dobyvateľov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 Blízkeho východu...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Noví dobyvatelia v Európe</a:t>
            </a:r>
            <a:endParaRPr lang="en-US" dirty="0"/>
          </a:p>
        </p:txBody>
      </p:sp>
      <p:pic>
        <p:nvPicPr>
          <p:cNvPr id="4" name="Obrázok 3" descr="doby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5" y="4929198"/>
            <a:ext cx="3000365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 nepokojnom, chaotickom a pohnutom sťahovaní národov sa napokon utvorili tri mocné ríše, ktoré ovplyvňovali osudy vtedajšej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ranostredovekej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Európy: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Byzanstská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ríša</a:t>
            </a:r>
          </a:p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Franská ríša</a:t>
            </a:r>
          </a:p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Arabská ríša 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 sťahovaní národov...</a:t>
            </a:r>
            <a:endParaRPr lang="sk-SK" dirty="0"/>
          </a:p>
        </p:txBody>
      </p:sp>
      <p:pic>
        <p:nvPicPr>
          <p:cNvPr id="4" name="Obrázok 3" descr="stahovanie narod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88" y="4389120"/>
            <a:ext cx="4439412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Na mieste staručkej gréckej osady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Byzantion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vyrástlo v roku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330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nové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mesto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Konštantínopol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(Carihrad) pomenované po cisárovi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Konštantínovi I. Veľkom</a:t>
            </a:r>
          </a:p>
          <a:p>
            <a:pPr lvl="4"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zrodila Byzantská ríša</a:t>
            </a:r>
            <a:endParaRPr lang="sk-SK" dirty="0"/>
          </a:p>
        </p:txBody>
      </p:sp>
      <p:pic>
        <p:nvPicPr>
          <p:cNvPr id="4" name="Obrázok 3" descr="konstantin Ve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425"/>
            <a:ext cx="2095500" cy="26955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071670" y="6488668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Konštantín Veľký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054419" y="4357694"/>
            <a:ext cx="4089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Konštantínopolu sa zvyklo vravieť aj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„druhý Rím“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konstantin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72074"/>
            <a:ext cx="4429124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Theodosius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I.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bol posledným cisárom, ktorý vládol nad celou Rímskou ríšou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...sústavné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boje o cisársky trón, nájazdy barbarov a stále viac sa prehlbujúce rozdiely medzi západnou a východnom časťou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395 </a:t>
            </a:r>
            <a:r>
              <a:rPr lang="sk-SK" sz="2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Theodosius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I.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delí ríšu medzi svojich synov: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Zapadorímska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Honorius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Východorímska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Arcadius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Rímska ríša sa rozdelila</a:t>
            </a:r>
            <a:endParaRPr lang="sk-SK" dirty="0"/>
          </a:p>
        </p:txBody>
      </p:sp>
      <p:pic>
        <p:nvPicPr>
          <p:cNvPr id="5" name="Obrázok 4" descr="th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4929199"/>
            <a:ext cx="2000232" cy="192880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572132" y="6488668"/>
            <a:ext cx="15616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err="1" smtClean="0"/>
              <a:t>Theodosius</a:t>
            </a:r>
            <a:r>
              <a:rPr lang="sk-SK" dirty="0" smtClean="0"/>
              <a:t> I.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Rím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zostal hlavným mestom, ale už iba západnej časti ríše.../Rím bol dvakrát vyplienený a vydrancovaný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      ...potom sa hlavným mestom západnej časti stáva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Ravenna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Hlavným mestom východnej časti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stal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Konštantínopol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 </a:t>
            </a:r>
            <a:r>
              <a:rPr lang="sk-SK" dirty="0" err="1" smtClean="0"/>
              <a:t>vs</a:t>
            </a:r>
            <a:r>
              <a:rPr lang="sk-SK" dirty="0" smtClean="0"/>
              <a:t>. Konštantínopol</a:t>
            </a:r>
            <a:endParaRPr lang="sk-SK" dirty="0"/>
          </a:p>
        </p:txBody>
      </p:sp>
      <p:pic>
        <p:nvPicPr>
          <p:cNvPr id="4" name="Obrázok 3" descr="konstantino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4357694"/>
            <a:ext cx="2413000" cy="2500306"/>
          </a:xfrm>
          <a:prstGeom prst="rect">
            <a:avLst/>
          </a:prstGeom>
        </p:spPr>
      </p:pic>
      <p:pic>
        <p:nvPicPr>
          <p:cNvPr id="5" name="Obrázok 4" descr="rave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914525" cy="207167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571868" y="6211669"/>
            <a:ext cx="317587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Konštantínopol </a:t>
            </a:r>
            <a:r>
              <a:rPr lang="sk-SK" dirty="0" smtClean="0"/>
              <a:t>alebo aj inak</a:t>
            </a:r>
          </a:p>
          <a:p>
            <a:pPr algn="ctr"/>
            <a:r>
              <a:rPr lang="sk-SK" dirty="0" smtClean="0"/>
              <a:t>Carihrad 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1928794" y="4786322"/>
            <a:ext cx="27558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Ravenna</a:t>
            </a:r>
            <a:r>
              <a:rPr lang="sk-SK" dirty="0" smtClean="0"/>
              <a:t> = hlavné mesto </a:t>
            </a:r>
          </a:p>
          <a:p>
            <a:pPr algn="ctr"/>
            <a:r>
              <a:rPr lang="sk-SK" dirty="0" err="1" smtClean="0"/>
              <a:t>Západorímskej</a:t>
            </a:r>
            <a:r>
              <a:rPr lang="sk-SK" dirty="0" smtClean="0"/>
              <a:t> ríše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Cisári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Západorímskej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ríše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nakoniec podľahli tlaku barbarských kmeňov a rok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476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znamená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koniec západnej časti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formálne ním končí aj starovek 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začína sa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nová etapa ľudských dejín –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stredovek 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Zánik </a:t>
            </a:r>
            <a:r>
              <a:rPr lang="sk-SK" dirty="0" err="1" smtClean="0"/>
              <a:t>Západorímskej</a:t>
            </a:r>
            <a:r>
              <a:rPr lang="sk-SK" dirty="0" smtClean="0"/>
              <a:t> ríše </a:t>
            </a:r>
            <a:endParaRPr lang="sk-SK" dirty="0"/>
          </a:p>
        </p:txBody>
      </p:sp>
      <p:pic>
        <p:nvPicPr>
          <p:cNvPr id="4" name="Obrázok 3" descr="romulus augustu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4216400"/>
            <a:ext cx="2794000" cy="26416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143108" y="6211669"/>
            <a:ext cx="42017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Romulus</a:t>
            </a:r>
            <a:r>
              <a:rPr lang="sk-SK" b="1" dirty="0" smtClean="0"/>
              <a:t> </a:t>
            </a:r>
            <a:r>
              <a:rPr lang="sk-SK" b="1" dirty="0" err="1" smtClean="0"/>
              <a:t>Augustulus</a:t>
            </a:r>
            <a:r>
              <a:rPr lang="sk-SK" b="1" dirty="0" smtClean="0"/>
              <a:t> </a:t>
            </a:r>
            <a:r>
              <a:rPr lang="sk-SK" dirty="0" smtClean="0"/>
              <a:t>– posledný cisár </a:t>
            </a:r>
          </a:p>
          <a:p>
            <a:pPr algn="ctr"/>
            <a:r>
              <a:rPr lang="sk-SK" dirty="0" err="1" smtClean="0"/>
              <a:t>Západorímskej</a:t>
            </a:r>
            <a:r>
              <a:rPr lang="sk-SK" dirty="0" smtClean="0"/>
              <a:t> ríše </a:t>
            </a:r>
            <a:endParaRPr lang="sk-SK" dirty="0"/>
          </a:p>
        </p:txBody>
      </p:sp>
      <p:pic>
        <p:nvPicPr>
          <p:cNvPr id="6" name="Obrázok 5" descr="barb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2828925" cy="161925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857488" y="5500702"/>
            <a:ext cx="9925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/>
              <a:t>Barbari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 zániku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Západorímskej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ríše (476),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Byzantská ríša pretrvala ďalších tisíc rokov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stala sa najsilnejšou ríšou v stredovekej Európe</a:t>
            </a: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Bola to mnohonárodnostná ríša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ak by ste sa Byzantínca opýtali akej je národnosti určite by odpovedal, že je pravoverným kresťanom a Rimanom...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Byzantské cisárstvo</a:t>
            </a:r>
            <a:endParaRPr lang="sk-SK" dirty="0"/>
          </a:p>
        </p:txBody>
      </p:sp>
      <p:pic>
        <p:nvPicPr>
          <p:cNvPr id="5" name="Obrázok 4" descr="vlajka byzantskej ríš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0"/>
            <a:ext cx="2357422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Byzantská ríša (cisárstvo)</a:t>
            </a:r>
            <a:endParaRPr lang="en-US" dirty="0"/>
          </a:p>
        </p:txBody>
      </p:sp>
      <p:pic>
        <p:nvPicPr>
          <p:cNvPr id="5" name="Zástupný symbol obrázka 4" descr="byzanci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48" r="5248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Oficiálne o Byzantskej ríši môžeme začať vravieť až po páde </a:t>
            </a:r>
          </a:p>
          <a:p>
            <a:r>
              <a:rPr lang="sk-SK" dirty="0" err="1" smtClean="0"/>
              <a:t>Západorímskej</a:t>
            </a:r>
            <a:r>
              <a:rPr lang="sk-SK" dirty="0" smtClean="0"/>
              <a:t> ríše </a:t>
            </a:r>
            <a:r>
              <a:rPr lang="sk-SK" b="1" dirty="0" smtClean="0"/>
              <a:t>v roku 476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Byzantské cisárstvo pretrvalo </a:t>
            </a:r>
            <a:r>
              <a:rPr lang="sk-SK" b="1" dirty="0" smtClean="0"/>
              <a:t>až do roku 1453</a:t>
            </a:r>
            <a:r>
              <a:rPr lang="sk-SK" dirty="0" smtClean="0"/>
              <a:t>, kedy ho dobyli Osmanskí Turci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Justinián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I.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(527 – 565)...sníval o obnove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rímskeho impéria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Zozbieral všetky dôležité zákony a predpisy do jednej zbierky =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Justiniánov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zákonník </a:t>
            </a:r>
          </a:p>
          <a:p>
            <a:endParaRPr lang="sk-SK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Justinián</a:t>
            </a:r>
            <a:r>
              <a:rPr lang="sk-SK" dirty="0" smtClean="0"/>
              <a:t> I. </a:t>
            </a:r>
            <a:endParaRPr lang="sk-SK" dirty="0"/>
          </a:p>
        </p:txBody>
      </p:sp>
      <p:pic>
        <p:nvPicPr>
          <p:cNvPr id="4" name="Obrázok 3" descr="justin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449406"/>
            <a:ext cx="1928794" cy="2408594"/>
          </a:xfrm>
          <a:prstGeom prst="rect">
            <a:avLst/>
          </a:prstGeom>
        </p:spPr>
      </p:pic>
      <p:pic>
        <p:nvPicPr>
          <p:cNvPr id="5" name="Obrázok 4" descr="zakon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4350"/>
            <a:ext cx="1800225" cy="2533650"/>
          </a:xfrm>
          <a:prstGeom prst="rect">
            <a:avLst/>
          </a:prstGeom>
        </p:spPr>
      </p:pic>
      <p:cxnSp>
        <p:nvCxnSpPr>
          <p:cNvPr id="7" name="Rovná spojovacia šípka 6"/>
          <p:cNvCxnSpPr>
            <a:endCxn id="2" idx="1"/>
          </p:cNvCxnSpPr>
          <p:nvPr/>
        </p:nvCxnSpPr>
        <p:spPr>
          <a:xfrm rot="10800000" flipV="1">
            <a:off x="699248" y="3857627"/>
            <a:ext cx="3587001" cy="32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7572396" y="4071942"/>
            <a:ext cx="12875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Justinián</a:t>
            </a:r>
            <a:r>
              <a:rPr lang="sk-SK" dirty="0" smtClean="0"/>
              <a:t> I.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Macedónia a helenistický svet</Template>
  <TotalTime>375</TotalTime>
  <Words>574</Words>
  <Application>Microsoft Office PowerPoint</Application>
  <PresentationFormat>Předvádění na obrazovce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Tvrdý obal</vt:lpstr>
      <vt:lpstr>Byzantská ríša</vt:lpstr>
      <vt:lpstr>Po sťahovaní národov...</vt:lpstr>
      <vt:lpstr>Ako sa zrodila Byzantská ríša</vt:lpstr>
      <vt:lpstr>Rímska ríša sa rozdelila</vt:lpstr>
      <vt:lpstr>Rím vs. Konštantínopol</vt:lpstr>
      <vt:lpstr>Zánik Západorímskej ríše </vt:lpstr>
      <vt:lpstr>Byzantské cisárstvo</vt:lpstr>
      <vt:lpstr>Byzantská ríša (cisárstvo)</vt:lpstr>
      <vt:lpstr>Justinián I. </vt:lpstr>
      <vt:lpstr>Cézaropapizmus </vt:lpstr>
      <vt:lpstr>Kresťanstvo = štátne náboženstvo </vt:lpstr>
      <vt:lpstr>1453 – pád Konštantínopola </vt:lpstr>
      <vt:lpstr>Noví dobyvatelia v Európe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Valued Acer Customer</dc:creator>
  <cp:lastModifiedBy>marek</cp:lastModifiedBy>
  <cp:revision>63</cp:revision>
  <dcterms:created xsi:type="dcterms:W3CDTF">2015-04-23T17:10:56Z</dcterms:created>
  <dcterms:modified xsi:type="dcterms:W3CDTF">2020-04-26T09:32:42Z</dcterms:modified>
</cp:coreProperties>
</file>