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5218-D1D6-4D08-B051-98C22B51DAEE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78ECC-B987-4FAC-95A3-0D5A13E629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B62B57-C68F-4F24-867C-1A0964B0855D}" type="slidenum">
              <a:rPr lang="pl-PL"/>
              <a:pPr/>
              <a:t>1</a:t>
            </a:fld>
            <a:endParaRPr lang="pl-PL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E61371D-8BF0-4C60-AD16-6847475DC596}" type="slidenum">
              <a:rPr lang="pl-PL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</a:t>
            </a:fld>
            <a:endParaRPr lang="pl-PL" sz="12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1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591838-7803-4879-BF9C-2168AF33215B}" type="slidenum">
              <a:rPr lang="pl-PL"/>
              <a:pPr/>
              <a:t>14</a:t>
            </a:fld>
            <a:endParaRPr lang="pl-PL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76E7039-FD23-4C03-80FC-1F0F04E3A72E}" type="slidenum">
              <a:rPr lang="pl-PL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14</a:t>
            </a:fld>
            <a:endParaRPr lang="pl-PL" sz="12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D03C8-FDEC-493F-94D3-7C047D85F288}" type="datetimeFigureOut">
              <a:rPr lang="pl-PL" smtClean="0"/>
              <a:pPr/>
              <a:t>2020-03-29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D8F7FD-B1E4-4D01-9BF2-A7EECFC553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-1110241" y="358598"/>
            <a:ext cx="8228161" cy="10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000" b="1" dirty="0">
                <a:solidFill>
                  <a:srgbClr val="000000"/>
                </a:solidFill>
                <a:latin typeface="Times New Roman" pitchFamily="16" charset="0"/>
              </a:rPr>
              <a:t>Prawidłowa dieta</a:t>
            </a:r>
            <a:r>
              <a:rPr lang="pl-PL" sz="4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24800" y="0"/>
            <a:ext cx="525744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859" rIns="0" bIns="0" anchor="ctr"/>
          <a:lstStyle/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3600" dirty="0">
                <a:solidFill>
                  <a:srgbClr val="000000"/>
                </a:solidFill>
                <a:latin typeface="Times New Roman" pitchFamily="16" charset="0"/>
              </a:rPr>
              <a:t>to taka, która dostarcza wszelkich niezbędnych substancji odżywczych w odpowiednich ilościach i proporcjach oraz taką ilość energii, którą możemy na bieżąco spożytkować</a:t>
            </a:r>
            <a:r>
              <a:rPr lang="pl-PL" sz="2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160" y="-188660"/>
            <a:ext cx="3432960" cy="2832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4321" y="2184710"/>
            <a:ext cx="2630880" cy="2671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65104"/>
            <a:ext cx="3362400" cy="2770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Tłuszcze zwierzęce, przede wszystkim smalec, słoninę i boczek, należy wyeliminować z naszej kuchni i zastąpić je olejami roślinnymi , najlepiej oliwą z oliwek. 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Naukowcy z Instytutu Żywności i Żywienia uważają, że oliwie mieszkańcy wybrzeży Morza Śródziemnego zawdzięczają zdrowie i długie życie. Zawarte bowiem w niej </a:t>
            </a:r>
            <a:r>
              <a:rPr lang="pl-PL" sz="2000" dirty="0" err="1" smtClean="0"/>
              <a:t>jednonienasycone</a:t>
            </a:r>
            <a:r>
              <a:rPr lang="pl-PL" sz="2000" dirty="0" smtClean="0"/>
              <a:t> kwasy tłuszczowe zmniejszają nieco stężenie „złego” cholesterolu LDL we krwi, a przeciwutleniacze chronią ten cholesterol przed utlenieniem i tym samym zmniejszają jego zdolność wywoływania miażdżycy. Podobne działanie do oliwy z oliwek ma olej rzepakowy.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l-PL" b="1" smtClean="0"/>
              <a:t>8. SMALEC NIE, OLIWA TAK !</a:t>
            </a:r>
            <a:r>
              <a:rPr lang="pl-PL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 </a:t>
            </a:r>
            <a:r>
              <a:rPr lang="pl-PL" sz="2000" smtClean="0"/>
              <a:t>Należy ograniczyć spożycie 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pl-PL" sz="2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l-PL" sz="2000" smtClean="0"/>
              <a:t>cukru –sprzyja powstawaniu otyłości, cukrzycy i miażdżycy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l-PL" sz="2000" smtClean="0"/>
              <a:t>soli – zatrzymuje wodę w organizmie , obciąża serce i nerki, sprzyja powstawaniu nadciśnienia tętniczego. Dieta sprzyjająca układowi krążenia wyklucza dosalanie jedzenia.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pl-PL" sz="2000" smtClean="0"/>
              <a:t>     </a:t>
            </a:r>
          </a:p>
          <a:p>
            <a:pPr eaLnBrk="1" hangingPunct="1"/>
            <a:r>
              <a:rPr lang="pl-PL" sz="2000" smtClean="0"/>
              <a:t>Dlatego lepiej unikać :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         * wędzonych i marynowanych wędlin  oraz mięs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         * chipsów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         * słonych paluszków </a:t>
            </a:r>
          </a:p>
          <a:p>
            <a:pPr eaLnBrk="1" hangingPunct="1">
              <a:buFontTx/>
              <a:buNone/>
            </a:pPr>
            <a:r>
              <a:rPr lang="pl-PL" sz="2000" smtClean="0"/>
              <a:t>                   * solonych orzeszków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pl-PL" sz="20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9. BIAŁE TRUCIZNY</a:t>
            </a:r>
            <a:r>
              <a:rPr lang="pl-PL" smtClean="0"/>
              <a:t>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797425"/>
            <a:ext cx="28797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692150"/>
            <a:ext cx="14398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 Picie alkoholu , zwłaszcza nadmierne , jest bardzo szkodliwe, gdyż jest jedną z głównych przyczyn marskości wątroby, nadciśnienia tętniczego , krwotocznych udarów mózgu. </a:t>
            </a:r>
          </a:p>
          <a:p>
            <a:pPr eaLnBrk="1" hangingPunct="1">
              <a:spcBef>
                <a:spcPct val="0"/>
              </a:spcBef>
            </a:pPr>
            <a:endParaRPr lang="pl-PL" sz="2000" dirty="0" smtClean="0"/>
          </a:p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Drink odpowiada przeciętnie: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l-PL" sz="2000" dirty="0" smtClean="0"/>
              <a:t>270 ml piwa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l-PL" sz="2000" dirty="0" smtClean="0"/>
              <a:t>100 ml wina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l-PL" sz="2000" dirty="0" smtClean="0"/>
              <a:t>30 ml wódki, koniaku , whisky </a:t>
            </a:r>
          </a:p>
          <a:p>
            <a:pPr eaLnBrk="1" hangingPunct="1">
              <a:spcBef>
                <a:spcPct val="0"/>
              </a:spcBef>
            </a:pPr>
            <a:endParaRPr lang="pl-PL" sz="2000" dirty="0" smtClean="0"/>
          </a:p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Z  pośród tych alkoholi Najbardziej polecane jest wytrawne wino, zwłaszcza czerwone.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l-PL" b="1" smtClean="0"/>
              <a:t>10.</a:t>
            </a:r>
            <a:r>
              <a:rPr lang="pl-PL" smtClean="0"/>
              <a:t> </a:t>
            </a:r>
            <a:r>
              <a:rPr lang="pl-PL" b="1" smtClean="0"/>
              <a:t>JEDEN DRINK ??</a:t>
            </a:r>
            <a:r>
              <a:rPr lang="pl-PL" smtClean="0"/>
              <a:t>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3136"/>
            <a:ext cx="32400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sz="2800" smtClean="0"/>
              <a:t>Zwiększenie aktywności fizycznej</a:t>
            </a:r>
            <a:r>
              <a:rPr lang="pl-PL" sz="2000" smtClean="0"/>
              <a:t> - </a:t>
            </a:r>
            <a:r>
              <a:rPr lang="pl-PL" sz="2400" smtClean="0"/>
              <a:t>Bardzo ważne jest zapewnienie odpowiedniego poziomu aktywności fizycznej, aby wykorzystać dostarczoną z pożywieniem energię, a także zachować sprawność ruchową. Ponadto regularny wysiłek fizyczny zwiększa dopływ krwi do mięśnia sercowego, obniża ciśnienie krwi, stymuluje funkcje oddechowe i sercowo-naczyniowe, pomaga utrzymać siłę mięśni i elastyczność stawów, zmniejsza napięcie nerwowe.</a:t>
            </a:r>
            <a:r>
              <a:rPr lang="pl-PL" sz="2000" smtClean="0"/>
              <a:t>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 smtClean="0"/>
              <a:t>ZALECENIA DOTYCZĄCE ZMIANY STYLU ŻYCIA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013325"/>
            <a:ext cx="17637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sport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013325"/>
            <a:ext cx="2190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sport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157788"/>
            <a:ext cx="2114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56481" y="1604329"/>
          <a:ext cx="8228160" cy="4526396"/>
        </p:xfrm>
        <a:graphic>
          <a:graphicData uri="http://schemas.openxmlformats.org/presentationml/2006/ole">
            <p:oleObj spid="_x0000_s1026" r:id="rId4" imgW="8942040" imgH="5040000" progId="">
              <p:embed/>
            </p:oleObj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6481" y="313953"/>
            <a:ext cx="8228160" cy="106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sz="4000" b="1" dirty="0">
                <a:solidFill>
                  <a:srgbClr val="000000"/>
                </a:solidFill>
              </a:rPr>
              <a:t>Zalecenia żywieniowe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313280" y="1840513"/>
          <a:ext cx="6932160" cy="4347820"/>
        </p:xfrm>
        <a:graphic>
          <a:graphicData uri="http://schemas.openxmlformats.org/drawingml/2006/table">
            <a:tbl>
              <a:tblPr/>
              <a:tblGrid>
                <a:gridCol w="2442240"/>
                <a:gridCol w="4489920"/>
              </a:tblGrid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Tłuszcz całkowity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15-30% energii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215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kwasy tłuszczowe nasycone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7% energii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7215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kwasy tłuszczowe nienasycone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6-10% energii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cholesterol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mniejsze niż 100mg/1000kcal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węglowodany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50-55 % zapotrzebowania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wolne cukry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10,00%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białko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15,00%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147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sód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nie większe niż 3g dziennie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owoce i warzywa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400g dziennie </a:t>
                      </a:r>
                    </a:p>
                  </a:txBody>
                  <a:tcPr marL="81638" marR="81638" marT="122698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z="4400" dirty="0" smtClean="0"/>
              <a:t>Zuzanna Czajor – kl. 6d</a:t>
            </a:r>
            <a:endParaRPr lang="pl-PL" sz="4400" dirty="0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/>
              <a:t>Dziękuję za uwagę </a:t>
            </a:r>
            <a:r>
              <a:rPr lang="pl-PL" sz="4000" dirty="0" smtClean="0">
                <a:sym typeface="Wingdings" pitchFamily="2" charset="2"/>
              </a:rPr>
              <a:t></a:t>
            </a:r>
            <a:endParaRPr lang="pl-PL" sz="4000" dirty="0" smtClean="0"/>
          </a:p>
        </p:txBody>
      </p:sp>
      <p:pic>
        <p:nvPicPr>
          <p:cNvPr id="68612" name="Picture 4" descr="MC90028685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852738"/>
            <a:ext cx="23209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Od kilkunastu lat dieta ludzi zamieszkujących wybrzeże Morza Śródziemnego uważana jest za wzorcową dietę. Dlatego do stosowania tej diety zachęca w Polsce Instytut Żywności i Żywienia.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Dieta czyni cuda !!!</a:t>
            </a:r>
            <a:r>
              <a:rPr lang="pl-PL" smtClean="0"/>
              <a:t> </a:t>
            </a:r>
          </a:p>
        </p:txBody>
      </p:sp>
      <p:pic>
        <p:nvPicPr>
          <p:cNvPr id="11268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68638"/>
            <a:ext cx="74882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smtClean="0"/>
              <a:t>Produkty zbożowe stanowią podstawę diety śródziemnomorskiej. Im mniej są one przetworzone, tym lepsze dla naszego zdrowia.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smtClean="0"/>
              <a:t>Zalecane są więc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smtClean="0"/>
              <a:t>- makarony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smtClean="0"/>
              <a:t>- pieczywo ciemne z mąk pełnoziarnistych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smtClean="0"/>
              <a:t>- płatki zbożowe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smtClean="0"/>
              <a:t>- kasza gryczana i jęczmienna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smtClean="0"/>
              <a:t>- zamiast ryżu białego polecany jest ryż brunatny niełuskany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/>
            <a:r>
              <a:rPr lang="pl-PL" sz="4000" b="1" smtClean="0"/>
              <a:t>1. ZBOŻA TO PODSTAWA </a:t>
            </a:r>
            <a:r>
              <a:rPr lang="pl-PL" sz="4000" smtClean="0"/>
              <a:t/>
            </a:r>
            <a:br>
              <a:rPr lang="pl-PL" sz="4000" smtClean="0"/>
            </a:br>
            <a:endParaRPr lang="pl-PL" sz="4000" smtClean="0"/>
          </a:p>
        </p:txBody>
      </p:sp>
      <p:pic>
        <p:nvPicPr>
          <p:cNvPr id="12292" name="Picture 4" descr="c3_jedzmy_mues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349500"/>
            <a:ext cx="2592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kasza orkisz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24400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aka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581525"/>
            <a:ext cx="36004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bulka_grah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292600"/>
            <a:ext cx="2808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000" smtClean="0"/>
              <a:t>Warzywa to druga po produktach zbożowych zalecana grupa pokarmów. Powinno się jeść dużo: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0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Kapusty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Kalafiorów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Pomidorów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Szpinaku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Rzodkiewki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Kalarepy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Szparagów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Brokułów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Papryki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Bakłażanów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Karczochów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000" smtClean="0"/>
              <a:t>Oliwek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2. MOC WARZYW</a:t>
            </a:r>
            <a:r>
              <a:rPr lang="pl-PL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789363"/>
            <a:ext cx="3619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373688"/>
            <a:ext cx="1666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9418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kapusta krol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133600"/>
            <a:ext cx="28829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000" dirty="0" smtClean="0"/>
              <a:t>Owoce stanowią trzecią grupę polecanych pokarmów. Polecane są winogrona i owoce cytrusowe. Powinniśmy jednak jeść więcej owoców rosnących w kraju , czyli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jabłek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truskawek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jagód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malin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porzeczek, zwłaszcza czarnych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poziomek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moreli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agrestu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smtClean="0"/>
              <a:t>- żurawin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wiśni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- jeżyn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dirty="0" smtClean="0"/>
              <a:t>Najlepiej jeść owoce surowe, wskazane jest również picie soków ze świeżych owoców.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3. SIŁA OWOCÓW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276475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23034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Mleko i produkty mleczne zapewniają odpowiednia ilość wapnia i są jednym ze źródeł białka. Szczególnie polecany jest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- chudy jogurt, który z powodzeniem może zastąpić śmietanę w zupach, surówkach i sosach. Zaletą jogurtu jest wzmocnienie systemu odpornościowego organizmu i opóźnianie starzenia się komórek.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- biały ser , szczególnie w postaci past z warzywami</a:t>
            </a:r>
          </a:p>
          <a:p>
            <a:pPr eaLnBrk="1" hangingPunct="1">
              <a:spcBef>
                <a:spcPct val="0"/>
              </a:spcBef>
            </a:pPr>
            <a:endParaRPr lang="pl-PL" sz="2000" dirty="0" smtClean="0"/>
          </a:p>
          <a:p>
            <a:pPr eaLnBrk="1" hangingPunct="1">
              <a:spcBef>
                <a:spcPct val="0"/>
              </a:spcBef>
            </a:pPr>
            <a:r>
              <a:rPr lang="pl-PL" sz="2000" dirty="0" smtClean="0"/>
              <a:t>Należy jednak ograniczyć spożywanie serków przeznaczonych do smarowania pieczywa oraz  serów żółtych ze względu na dużą zawartość tłuszczu.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671"/>
            <a:ext cx="8229600" cy="2520281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4</a:t>
            </a:r>
            <a:r>
              <a:rPr lang="pl-PL" sz="4000" b="1" dirty="0" smtClean="0"/>
              <a:t>. MLEKO I PRODUKTY MLECZNE, CZYLI SER BIAŁY LEPSZY NIŻ ŻÓŁTY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smtClean="0"/>
              <a:t> Ryby są znacznie zdrowsze od mięsa , ponieważ zawierają dużo mniej nasyconych kwasów tłuszczowych zwiększających stężenie „złego „ cholesterolu we krwi. Tłuste ryby , zwłaszcza morskie , są bogate w wielonienasycone kwasy tłuszczowe omega-3, które chronią przed miażdżycą. Ryby , które powinny zastąpić mięso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łososie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makrele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śledzie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tuńczyki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dorsze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sole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halibuty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- morszczuki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/>
            <a:r>
              <a:rPr lang="pl-PL" sz="4000" b="1" smtClean="0"/>
              <a:t>5. RYBY PRZEDE WSZYSTKIM </a:t>
            </a:r>
            <a:r>
              <a:rPr lang="pl-PL" sz="4000" smtClean="0"/>
              <a:t/>
            </a:r>
            <a:br>
              <a:rPr lang="pl-PL" sz="4000" smtClean="0"/>
            </a:br>
            <a:endParaRPr lang="pl-PL" sz="40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57563"/>
            <a:ext cx="6119812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5699125" cy="39925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smtClean="0"/>
              <a:t>Orzechy zmniejszają ryzyko choroby niedokrwiennej serca i miażdżycy tętnic kończyn dolnych. Trzydzieści gramów  mieszanki różnych orzechów pokrywa bowiem 70% dziennego zapotrzebowania   na zdrowe, nienasycone kwasy tłuszczowe. W orzechach znajduje się znacznie więcej tych kwasów niż nasyconych kwasów tłuszczowych , które zwiększają stężenie cholesterolu we krwi. Należy jednak pamiętać, że orzechy są bardzo kaloryczne, dlatego nie wolno z nimi przesadzać 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1" smtClean="0"/>
              <a:t>6. ZDROWY ORZECH DO ZGRYZIENIA</a:t>
            </a:r>
            <a:r>
              <a:rPr lang="pl-PL" sz="4000" smtClean="0"/>
              <a:t> 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349500"/>
            <a:ext cx="2879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321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sz="2000" smtClean="0"/>
              <a:t>Mięso umieszczone jest na samym wierzchołku Polskiej Piramidy Zdrowia, co oznacza, że powinno zajmować jak najmniej miejsca w diecie. Szczególnie należy unikać tłustego mięsa i tłustych wędlin </a:t>
            </a:r>
          </a:p>
          <a:p>
            <a:pPr eaLnBrk="1" hangingPunct="1">
              <a:spcBef>
                <a:spcPct val="0"/>
              </a:spcBef>
            </a:pPr>
            <a:r>
              <a:rPr lang="pl-PL" sz="2000" smtClean="0"/>
              <a:t>Czerwone mięso należy zastąpić chudym kurczakiem lubi indykiem, których mięso odznacza się niską kalorycznością i niewielką zawartością nasyconych kwasów tłuszczowych. </a:t>
            </a:r>
          </a:p>
          <a:p>
            <a:pPr eaLnBrk="1" hangingPunct="1">
              <a:spcBef>
                <a:spcPct val="0"/>
              </a:spcBef>
            </a:pPr>
            <a:r>
              <a:rPr lang="pl-PL" sz="2000" smtClean="0"/>
              <a:t>Należy unikać kaczek i gęsi , gdyż ich bogate w kalorie mięso  zawiera bowiem ponad 70% tłuszczu. </a:t>
            </a:r>
          </a:p>
          <a:p>
            <a:pPr eaLnBrk="1" hangingPunct="1">
              <a:spcBef>
                <a:spcPct val="0"/>
              </a:spcBef>
            </a:pPr>
            <a:r>
              <a:rPr lang="pl-PL" sz="2000" smtClean="0"/>
              <a:t>Kurczaki i indyki należy jeść bez skóry i tłuszczu, znajdującego się tuż pod nią. Mięso wołowe lub wieprzowe może pojawić się na naszym stole nie częściej niż dwa razy w tygodniu. </a:t>
            </a:r>
          </a:p>
          <a:p>
            <a:pPr eaLnBrk="1" hangingPunct="1">
              <a:spcBef>
                <a:spcPct val="0"/>
              </a:spcBef>
            </a:pPr>
            <a:r>
              <a:rPr lang="pl-PL" sz="2000" smtClean="0"/>
              <a:t>Mięsa najlepiej gotować lub piec , a nie smażyć.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/>
              <a:t>7. OSTROŻNIE ZE SCHABOWYM</a:t>
            </a:r>
            <a:r>
              <a:rPr lang="pl-PL" sz="400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904</Words>
  <Application>Microsoft Office PowerPoint</Application>
  <PresentationFormat>Pokaz na ekranie (4:3)</PresentationFormat>
  <Paragraphs>118</Paragraphs>
  <Slides>15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Slajd 1</vt:lpstr>
      <vt:lpstr>Dieta czyni cuda !!! </vt:lpstr>
      <vt:lpstr>1. ZBOŻA TO PODSTAWA  </vt:lpstr>
      <vt:lpstr>2. MOC WARZYW </vt:lpstr>
      <vt:lpstr>3. SIŁA OWOCÓW</vt:lpstr>
      <vt:lpstr>            4. MLEKO I PRODUKTY MLECZNE, CZYLI SER BIAŁY LEPSZY NIŻ ŻÓŁTY  </vt:lpstr>
      <vt:lpstr>5. RYBY PRZEDE WSZYSTKIM  </vt:lpstr>
      <vt:lpstr>6. ZDROWY ORZECH DO ZGRYZIENIA </vt:lpstr>
      <vt:lpstr>7. OSTROŻNIE ZE SCHABOWYM </vt:lpstr>
      <vt:lpstr>8. SMALEC NIE, OLIWA TAK ! </vt:lpstr>
      <vt:lpstr>9. BIAŁE TRUCIZNY </vt:lpstr>
      <vt:lpstr>10. JEDEN DRINK ?? </vt:lpstr>
      <vt:lpstr>ZALECENIA DOTYCZĄCE ZMIANY STYLU ŻYCIA</vt:lpstr>
      <vt:lpstr>Slajd 14</vt:lpstr>
      <vt:lpstr>Dziękuję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B.Kulak</cp:lastModifiedBy>
  <cp:revision>14</cp:revision>
  <dcterms:created xsi:type="dcterms:W3CDTF">2020-03-16T16:46:02Z</dcterms:created>
  <dcterms:modified xsi:type="dcterms:W3CDTF">2020-03-29T21:57:53Z</dcterms:modified>
</cp:coreProperties>
</file>