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311" r:id="rId3"/>
    <p:sldId id="312" r:id="rId4"/>
    <p:sldId id="285" r:id="rId5"/>
    <p:sldId id="286" r:id="rId6"/>
    <p:sldId id="264" r:id="rId7"/>
    <p:sldId id="283" r:id="rId8"/>
    <p:sldId id="284" r:id="rId9"/>
    <p:sldId id="287" r:id="rId10"/>
    <p:sldId id="290" r:id="rId11"/>
    <p:sldId id="292" r:id="rId12"/>
    <p:sldId id="291" r:id="rId13"/>
    <p:sldId id="293" r:id="rId14"/>
    <p:sldId id="266" r:id="rId15"/>
    <p:sldId id="294" r:id="rId16"/>
    <p:sldId id="295" r:id="rId17"/>
    <p:sldId id="296" r:id="rId18"/>
    <p:sldId id="297" r:id="rId19"/>
    <p:sldId id="277" r:id="rId20"/>
    <p:sldId id="303" r:id="rId21"/>
    <p:sldId id="278" r:id="rId22"/>
    <p:sldId id="302" r:id="rId23"/>
    <p:sldId id="301" r:id="rId24"/>
    <p:sldId id="305" r:id="rId25"/>
    <p:sldId id="306" r:id="rId26"/>
    <p:sldId id="288" r:id="rId27"/>
    <p:sldId id="307" r:id="rId28"/>
    <p:sldId id="308" r:id="rId29"/>
    <p:sldId id="276" r:id="rId30"/>
    <p:sldId id="300" r:id="rId31"/>
    <p:sldId id="309" r:id="rId32"/>
    <p:sldId id="304" r:id="rId33"/>
    <p:sldId id="310" r:id="rId3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A0A0"/>
    <a:srgbClr val="E0E6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p:cViewPr varScale="1">
        <p:scale>
          <a:sx n="162" d="100"/>
          <a:sy n="162" d="100"/>
        </p:scale>
        <p:origin x="583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4745BA3-D113-41AA-9275-C3C7FB2CA1E6}"/>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20C874C5-04BE-45EA-8ACF-7BDA5EADBE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DB251199-8C99-4F78-A9AE-F02423A36331}"/>
              </a:ext>
            </a:extLst>
          </p:cNvPr>
          <p:cNvSpPr>
            <a:spLocks noGrp="1"/>
          </p:cNvSpPr>
          <p:nvPr>
            <p:ph type="dt" sz="half" idx="10"/>
          </p:nvPr>
        </p:nvSpPr>
        <p:spPr/>
        <p:txBody>
          <a:bodyPr/>
          <a:lstStyle/>
          <a:p>
            <a:fld id="{5AAC0061-2DCE-4971-9E58-8ADC82C10BFA}" type="datetimeFigureOut">
              <a:rPr lang="pl-PL" smtClean="0"/>
              <a:t>13.12.2020</a:t>
            </a:fld>
            <a:endParaRPr lang="pl-PL"/>
          </a:p>
        </p:txBody>
      </p:sp>
      <p:sp>
        <p:nvSpPr>
          <p:cNvPr id="5" name="Symbol zastępczy stopki 4">
            <a:extLst>
              <a:ext uri="{FF2B5EF4-FFF2-40B4-BE49-F238E27FC236}">
                <a16:creationId xmlns:a16="http://schemas.microsoft.com/office/drawing/2014/main" id="{77ED76DE-E75C-4F26-8CE2-79BA279496F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2D3E522-97B5-4851-8D1D-27B5137B8437}"/>
              </a:ext>
            </a:extLst>
          </p:cNvPr>
          <p:cNvSpPr>
            <a:spLocks noGrp="1"/>
          </p:cNvSpPr>
          <p:nvPr>
            <p:ph type="sldNum" sz="quarter" idx="12"/>
          </p:nvPr>
        </p:nvSpPr>
        <p:spPr/>
        <p:txBody>
          <a:bodyPr/>
          <a:lstStyle/>
          <a:p>
            <a:fld id="{F888459D-145E-4F37-9005-7AA3523E897F}" type="slidenum">
              <a:rPr lang="pl-PL" smtClean="0"/>
              <a:t>‹#›</a:t>
            </a:fld>
            <a:endParaRPr lang="pl-PL"/>
          </a:p>
        </p:txBody>
      </p:sp>
    </p:spTree>
    <p:extLst>
      <p:ext uri="{BB962C8B-B14F-4D97-AF65-F5344CB8AC3E}">
        <p14:creationId xmlns:p14="http://schemas.microsoft.com/office/powerpoint/2010/main" val="2190035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6B4DBF6-3CBF-4D1B-A43A-8711842CE1E4}"/>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E75991D1-6324-40DE-8046-03869B8229C7}"/>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19139F6-E047-4B6F-BCA7-4AE6711D7D8F}"/>
              </a:ext>
            </a:extLst>
          </p:cNvPr>
          <p:cNvSpPr>
            <a:spLocks noGrp="1"/>
          </p:cNvSpPr>
          <p:nvPr>
            <p:ph type="dt" sz="half" idx="10"/>
          </p:nvPr>
        </p:nvSpPr>
        <p:spPr/>
        <p:txBody>
          <a:bodyPr/>
          <a:lstStyle/>
          <a:p>
            <a:fld id="{5AAC0061-2DCE-4971-9E58-8ADC82C10BFA}" type="datetimeFigureOut">
              <a:rPr lang="pl-PL" smtClean="0"/>
              <a:t>13.12.2020</a:t>
            </a:fld>
            <a:endParaRPr lang="pl-PL"/>
          </a:p>
        </p:txBody>
      </p:sp>
      <p:sp>
        <p:nvSpPr>
          <p:cNvPr id="5" name="Symbol zastępczy stopki 4">
            <a:extLst>
              <a:ext uri="{FF2B5EF4-FFF2-40B4-BE49-F238E27FC236}">
                <a16:creationId xmlns:a16="http://schemas.microsoft.com/office/drawing/2014/main" id="{437EFA60-7DED-46AF-A219-B4AD070ADAD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BFD490BF-FF59-4B54-8748-A263D2674816}"/>
              </a:ext>
            </a:extLst>
          </p:cNvPr>
          <p:cNvSpPr>
            <a:spLocks noGrp="1"/>
          </p:cNvSpPr>
          <p:nvPr>
            <p:ph type="sldNum" sz="quarter" idx="12"/>
          </p:nvPr>
        </p:nvSpPr>
        <p:spPr/>
        <p:txBody>
          <a:bodyPr/>
          <a:lstStyle/>
          <a:p>
            <a:fld id="{F888459D-145E-4F37-9005-7AA3523E897F}" type="slidenum">
              <a:rPr lang="pl-PL" smtClean="0"/>
              <a:t>‹#›</a:t>
            </a:fld>
            <a:endParaRPr lang="pl-PL"/>
          </a:p>
        </p:txBody>
      </p:sp>
    </p:spTree>
    <p:extLst>
      <p:ext uri="{BB962C8B-B14F-4D97-AF65-F5344CB8AC3E}">
        <p14:creationId xmlns:p14="http://schemas.microsoft.com/office/powerpoint/2010/main" val="633912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230D1ED4-38E0-4BFF-9FF0-7FEA4E928611}"/>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1C816E18-FD7E-4236-897C-8EF809F5A6AB}"/>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F3CFBC1-1D7A-42C3-9413-E3DF4C67673A}"/>
              </a:ext>
            </a:extLst>
          </p:cNvPr>
          <p:cNvSpPr>
            <a:spLocks noGrp="1"/>
          </p:cNvSpPr>
          <p:nvPr>
            <p:ph type="dt" sz="half" idx="10"/>
          </p:nvPr>
        </p:nvSpPr>
        <p:spPr/>
        <p:txBody>
          <a:bodyPr/>
          <a:lstStyle/>
          <a:p>
            <a:fld id="{5AAC0061-2DCE-4971-9E58-8ADC82C10BFA}" type="datetimeFigureOut">
              <a:rPr lang="pl-PL" smtClean="0"/>
              <a:t>13.12.2020</a:t>
            </a:fld>
            <a:endParaRPr lang="pl-PL"/>
          </a:p>
        </p:txBody>
      </p:sp>
      <p:sp>
        <p:nvSpPr>
          <p:cNvPr id="5" name="Symbol zastępczy stopki 4">
            <a:extLst>
              <a:ext uri="{FF2B5EF4-FFF2-40B4-BE49-F238E27FC236}">
                <a16:creationId xmlns:a16="http://schemas.microsoft.com/office/drawing/2014/main" id="{291BB307-0699-417D-99B4-1E09920D117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3CD2379-CCEE-4343-8961-0D779EB97C36}"/>
              </a:ext>
            </a:extLst>
          </p:cNvPr>
          <p:cNvSpPr>
            <a:spLocks noGrp="1"/>
          </p:cNvSpPr>
          <p:nvPr>
            <p:ph type="sldNum" sz="quarter" idx="12"/>
          </p:nvPr>
        </p:nvSpPr>
        <p:spPr/>
        <p:txBody>
          <a:bodyPr/>
          <a:lstStyle/>
          <a:p>
            <a:fld id="{F888459D-145E-4F37-9005-7AA3523E897F}" type="slidenum">
              <a:rPr lang="pl-PL" smtClean="0"/>
              <a:t>‹#›</a:t>
            </a:fld>
            <a:endParaRPr lang="pl-PL"/>
          </a:p>
        </p:txBody>
      </p:sp>
    </p:spTree>
    <p:extLst>
      <p:ext uri="{BB962C8B-B14F-4D97-AF65-F5344CB8AC3E}">
        <p14:creationId xmlns:p14="http://schemas.microsoft.com/office/powerpoint/2010/main" val="2110942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F69E12C-A3EF-4837-8F00-7C1997C990E0}"/>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630FCA1D-1630-4ED9-B05E-F6E413586AA9}"/>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03807C3B-CC2D-4700-BEFA-189D93F12CCF}"/>
              </a:ext>
            </a:extLst>
          </p:cNvPr>
          <p:cNvSpPr>
            <a:spLocks noGrp="1"/>
          </p:cNvSpPr>
          <p:nvPr>
            <p:ph type="dt" sz="half" idx="10"/>
          </p:nvPr>
        </p:nvSpPr>
        <p:spPr/>
        <p:txBody>
          <a:bodyPr/>
          <a:lstStyle/>
          <a:p>
            <a:fld id="{5AAC0061-2DCE-4971-9E58-8ADC82C10BFA}" type="datetimeFigureOut">
              <a:rPr lang="pl-PL" smtClean="0"/>
              <a:t>13.12.2020</a:t>
            </a:fld>
            <a:endParaRPr lang="pl-PL"/>
          </a:p>
        </p:txBody>
      </p:sp>
      <p:sp>
        <p:nvSpPr>
          <p:cNvPr id="5" name="Symbol zastępczy stopki 4">
            <a:extLst>
              <a:ext uri="{FF2B5EF4-FFF2-40B4-BE49-F238E27FC236}">
                <a16:creationId xmlns:a16="http://schemas.microsoft.com/office/drawing/2014/main" id="{0F8D10CA-3906-4570-89CD-0EE3FCF867B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31778D9-9DCD-4D17-8502-3D7B63D4D339}"/>
              </a:ext>
            </a:extLst>
          </p:cNvPr>
          <p:cNvSpPr>
            <a:spLocks noGrp="1"/>
          </p:cNvSpPr>
          <p:nvPr>
            <p:ph type="sldNum" sz="quarter" idx="12"/>
          </p:nvPr>
        </p:nvSpPr>
        <p:spPr/>
        <p:txBody>
          <a:bodyPr/>
          <a:lstStyle/>
          <a:p>
            <a:fld id="{F888459D-145E-4F37-9005-7AA3523E897F}" type="slidenum">
              <a:rPr lang="pl-PL" smtClean="0"/>
              <a:t>‹#›</a:t>
            </a:fld>
            <a:endParaRPr lang="pl-PL"/>
          </a:p>
        </p:txBody>
      </p:sp>
    </p:spTree>
    <p:extLst>
      <p:ext uri="{BB962C8B-B14F-4D97-AF65-F5344CB8AC3E}">
        <p14:creationId xmlns:p14="http://schemas.microsoft.com/office/powerpoint/2010/main" val="2226880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B5435EC-29C2-4FD8-9B15-AE525A21F6A2}"/>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9E5ED023-A33B-4C0E-8418-B5FD70CEBD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0BAEAF5B-F050-4247-BB07-A19DAFC64532}"/>
              </a:ext>
            </a:extLst>
          </p:cNvPr>
          <p:cNvSpPr>
            <a:spLocks noGrp="1"/>
          </p:cNvSpPr>
          <p:nvPr>
            <p:ph type="dt" sz="half" idx="10"/>
          </p:nvPr>
        </p:nvSpPr>
        <p:spPr/>
        <p:txBody>
          <a:bodyPr/>
          <a:lstStyle/>
          <a:p>
            <a:fld id="{5AAC0061-2DCE-4971-9E58-8ADC82C10BFA}" type="datetimeFigureOut">
              <a:rPr lang="pl-PL" smtClean="0"/>
              <a:t>13.12.2020</a:t>
            </a:fld>
            <a:endParaRPr lang="pl-PL"/>
          </a:p>
        </p:txBody>
      </p:sp>
      <p:sp>
        <p:nvSpPr>
          <p:cNvPr id="5" name="Symbol zastępczy stopki 4">
            <a:extLst>
              <a:ext uri="{FF2B5EF4-FFF2-40B4-BE49-F238E27FC236}">
                <a16:creationId xmlns:a16="http://schemas.microsoft.com/office/drawing/2014/main" id="{11F44BE0-4DF9-4170-B062-B4BB1FC1434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C966157-BE1C-467D-AFCF-DB3CB65B5302}"/>
              </a:ext>
            </a:extLst>
          </p:cNvPr>
          <p:cNvSpPr>
            <a:spLocks noGrp="1"/>
          </p:cNvSpPr>
          <p:nvPr>
            <p:ph type="sldNum" sz="quarter" idx="12"/>
          </p:nvPr>
        </p:nvSpPr>
        <p:spPr/>
        <p:txBody>
          <a:bodyPr/>
          <a:lstStyle/>
          <a:p>
            <a:fld id="{F888459D-145E-4F37-9005-7AA3523E897F}" type="slidenum">
              <a:rPr lang="pl-PL" smtClean="0"/>
              <a:t>‹#›</a:t>
            </a:fld>
            <a:endParaRPr lang="pl-PL"/>
          </a:p>
        </p:txBody>
      </p:sp>
    </p:spTree>
    <p:extLst>
      <p:ext uri="{BB962C8B-B14F-4D97-AF65-F5344CB8AC3E}">
        <p14:creationId xmlns:p14="http://schemas.microsoft.com/office/powerpoint/2010/main" val="1800930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F9E407B-F770-429E-AE1D-8F490B40B561}"/>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46DC1145-E046-4480-BDCE-CA7728433D9B}"/>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EE27E58B-5BDD-479E-87C8-6BFD1AFC3C03}"/>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1F9F4526-FECA-42DD-8CC0-3D13BEDA1E62}"/>
              </a:ext>
            </a:extLst>
          </p:cNvPr>
          <p:cNvSpPr>
            <a:spLocks noGrp="1"/>
          </p:cNvSpPr>
          <p:nvPr>
            <p:ph type="dt" sz="half" idx="10"/>
          </p:nvPr>
        </p:nvSpPr>
        <p:spPr/>
        <p:txBody>
          <a:bodyPr/>
          <a:lstStyle/>
          <a:p>
            <a:fld id="{5AAC0061-2DCE-4971-9E58-8ADC82C10BFA}" type="datetimeFigureOut">
              <a:rPr lang="pl-PL" smtClean="0"/>
              <a:t>13.12.2020</a:t>
            </a:fld>
            <a:endParaRPr lang="pl-PL"/>
          </a:p>
        </p:txBody>
      </p:sp>
      <p:sp>
        <p:nvSpPr>
          <p:cNvPr id="6" name="Symbol zastępczy stopki 5">
            <a:extLst>
              <a:ext uri="{FF2B5EF4-FFF2-40B4-BE49-F238E27FC236}">
                <a16:creationId xmlns:a16="http://schemas.microsoft.com/office/drawing/2014/main" id="{E25B7DFC-EAEA-4C98-8F39-297EA6F89FD9}"/>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48697304-18A4-4F8B-9A5D-4C9DEA240086}"/>
              </a:ext>
            </a:extLst>
          </p:cNvPr>
          <p:cNvSpPr>
            <a:spLocks noGrp="1"/>
          </p:cNvSpPr>
          <p:nvPr>
            <p:ph type="sldNum" sz="quarter" idx="12"/>
          </p:nvPr>
        </p:nvSpPr>
        <p:spPr/>
        <p:txBody>
          <a:bodyPr/>
          <a:lstStyle/>
          <a:p>
            <a:fld id="{F888459D-145E-4F37-9005-7AA3523E897F}" type="slidenum">
              <a:rPr lang="pl-PL" smtClean="0"/>
              <a:t>‹#›</a:t>
            </a:fld>
            <a:endParaRPr lang="pl-PL"/>
          </a:p>
        </p:txBody>
      </p:sp>
    </p:spTree>
    <p:extLst>
      <p:ext uri="{BB962C8B-B14F-4D97-AF65-F5344CB8AC3E}">
        <p14:creationId xmlns:p14="http://schemas.microsoft.com/office/powerpoint/2010/main" val="3421005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7BB7F10-883F-4ABA-9410-391956128063}"/>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DEE3D1B3-D90C-40D8-83A2-DE3C614112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A8229E08-5285-4BFE-9599-7B23EDA3EE72}"/>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35B717A5-ACD4-4C27-857A-4242973D49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7209D4D2-1673-4865-84BC-F310A2307D26}"/>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2D8C0366-C978-4778-A2E1-842F12FC4BE9}"/>
              </a:ext>
            </a:extLst>
          </p:cNvPr>
          <p:cNvSpPr>
            <a:spLocks noGrp="1"/>
          </p:cNvSpPr>
          <p:nvPr>
            <p:ph type="dt" sz="half" idx="10"/>
          </p:nvPr>
        </p:nvSpPr>
        <p:spPr/>
        <p:txBody>
          <a:bodyPr/>
          <a:lstStyle/>
          <a:p>
            <a:fld id="{5AAC0061-2DCE-4971-9E58-8ADC82C10BFA}" type="datetimeFigureOut">
              <a:rPr lang="pl-PL" smtClean="0"/>
              <a:t>13.12.2020</a:t>
            </a:fld>
            <a:endParaRPr lang="pl-PL"/>
          </a:p>
        </p:txBody>
      </p:sp>
      <p:sp>
        <p:nvSpPr>
          <p:cNvPr id="8" name="Symbol zastępczy stopki 7">
            <a:extLst>
              <a:ext uri="{FF2B5EF4-FFF2-40B4-BE49-F238E27FC236}">
                <a16:creationId xmlns:a16="http://schemas.microsoft.com/office/drawing/2014/main" id="{587E1DD1-F114-4F0D-8C26-D44485947982}"/>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201FA0C6-286C-40B1-A34A-4EC412B32AE3}"/>
              </a:ext>
            </a:extLst>
          </p:cNvPr>
          <p:cNvSpPr>
            <a:spLocks noGrp="1"/>
          </p:cNvSpPr>
          <p:nvPr>
            <p:ph type="sldNum" sz="quarter" idx="12"/>
          </p:nvPr>
        </p:nvSpPr>
        <p:spPr/>
        <p:txBody>
          <a:bodyPr/>
          <a:lstStyle/>
          <a:p>
            <a:fld id="{F888459D-145E-4F37-9005-7AA3523E897F}" type="slidenum">
              <a:rPr lang="pl-PL" smtClean="0"/>
              <a:t>‹#›</a:t>
            </a:fld>
            <a:endParaRPr lang="pl-PL"/>
          </a:p>
        </p:txBody>
      </p:sp>
    </p:spTree>
    <p:extLst>
      <p:ext uri="{BB962C8B-B14F-4D97-AF65-F5344CB8AC3E}">
        <p14:creationId xmlns:p14="http://schemas.microsoft.com/office/powerpoint/2010/main" val="789427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BE0E317-EB66-45FA-B7DA-906E456175D7}"/>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8867C956-72AA-4A9E-A8E2-FA60CC907F04}"/>
              </a:ext>
            </a:extLst>
          </p:cNvPr>
          <p:cNvSpPr>
            <a:spLocks noGrp="1"/>
          </p:cNvSpPr>
          <p:nvPr>
            <p:ph type="dt" sz="half" idx="10"/>
          </p:nvPr>
        </p:nvSpPr>
        <p:spPr/>
        <p:txBody>
          <a:bodyPr/>
          <a:lstStyle/>
          <a:p>
            <a:fld id="{5AAC0061-2DCE-4971-9E58-8ADC82C10BFA}" type="datetimeFigureOut">
              <a:rPr lang="pl-PL" smtClean="0"/>
              <a:t>13.12.2020</a:t>
            </a:fld>
            <a:endParaRPr lang="pl-PL"/>
          </a:p>
        </p:txBody>
      </p:sp>
      <p:sp>
        <p:nvSpPr>
          <p:cNvPr id="4" name="Symbol zastępczy stopki 3">
            <a:extLst>
              <a:ext uri="{FF2B5EF4-FFF2-40B4-BE49-F238E27FC236}">
                <a16:creationId xmlns:a16="http://schemas.microsoft.com/office/drawing/2014/main" id="{1D8B7024-E5F9-45DF-973D-3CD96624DB00}"/>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2279A417-6D04-4845-BA3E-FB3AFB9F9390}"/>
              </a:ext>
            </a:extLst>
          </p:cNvPr>
          <p:cNvSpPr>
            <a:spLocks noGrp="1"/>
          </p:cNvSpPr>
          <p:nvPr>
            <p:ph type="sldNum" sz="quarter" idx="12"/>
          </p:nvPr>
        </p:nvSpPr>
        <p:spPr/>
        <p:txBody>
          <a:bodyPr/>
          <a:lstStyle/>
          <a:p>
            <a:fld id="{F888459D-145E-4F37-9005-7AA3523E897F}" type="slidenum">
              <a:rPr lang="pl-PL" smtClean="0"/>
              <a:t>‹#›</a:t>
            </a:fld>
            <a:endParaRPr lang="pl-PL"/>
          </a:p>
        </p:txBody>
      </p:sp>
    </p:spTree>
    <p:extLst>
      <p:ext uri="{BB962C8B-B14F-4D97-AF65-F5344CB8AC3E}">
        <p14:creationId xmlns:p14="http://schemas.microsoft.com/office/powerpoint/2010/main" val="1936867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54B8083E-9A5E-4944-BE1B-7F351163F6EE}"/>
              </a:ext>
            </a:extLst>
          </p:cNvPr>
          <p:cNvSpPr>
            <a:spLocks noGrp="1"/>
          </p:cNvSpPr>
          <p:nvPr>
            <p:ph type="dt" sz="half" idx="10"/>
          </p:nvPr>
        </p:nvSpPr>
        <p:spPr/>
        <p:txBody>
          <a:bodyPr/>
          <a:lstStyle/>
          <a:p>
            <a:fld id="{5AAC0061-2DCE-4971-9E58-8ADC82C10BFA}" type="datetimeFigureOut">
              <a:rPr lang="pl-PL" smtClean="0"/>
              <a:t>13.12.2020</a:t>
            </a:fld>
            <a:endParaRPr lang="pl-PL"/>
          </a:p>
        </p:txBody>
      </p:sp>
      <p:sp>
        <p:nvSpPr>
          <p:cNvPr id="3" name="Symbol zastępczy stopki 2">
            <a:extLst>
              <a:ext uri="{FF2B5EF4-FFF2-40B4-BE49-F238E27FC236}">
                <a16:creationId xmlns:a16="http://schemas.microsoft.com/office/drawing/2014/main" id="{28ADDD52-F6BF-4336-916B-6140CD35A40D}"/>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7263FCA6-0CFD-480D-94F4-8E51124D8A7A}"/>
              </a:ext>
            </a:extLst>
          </p:cNvPr>
          <p:cNvSpPr>
            <a:spLocks noGrp="1"/>
          </p:cNvSpPr>
          <p:nvPr>
            <p:ph type="sldNum" sz="quarter" idx="12"/>
          </p:nvPr>
        </p:nvSpPr>
        <p:spPr/>
        <p:txBody>
          <a:bodyPr/>
          <a:lstStyle/>
          <a:p>
            <a:fld id="{F888459D-145E-4F37-9005-7AA3523E897F}" type="slidenum">
              <a:rPr lang="pl-PL" smtClean="0"/>
              <a:t>‹#›</a:t>
            </a:fld>
            <a:endParaRPr lang="pl-PL"/>
          </a:p>
        </p:txBody>
      </p:sp>
    </p:spTree>
    <p:extLst>
      <p:ext uri="{BB962C8B-B14F-4D97-AF65-F5344CB8AC3E}">
        <p14:creationId xmlns:p14="http://schemas.microsoft.com/office/powerpoint/2010/main" val="408371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12B1818-495C-4A99-88CF-F0FE9DF2402F}"/>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E897C0EA-2C2B-4BF8-BE1F-B47C5EA6A2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B7C210DB-3579-4DB5-ABA2-FF085ADDE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CDC3EC00-0A5B-4295-B34D-42BFD5209C55}"/>
              </a:ext>
            </a:extLst>
          </p:cNvPr>
          <p:cNvSpPr>
            <a:spLocks noGrp="1"/>
          </p:cNvSpPr>
          <p:nvPr>
            <p:ph type="dt" sz="half" idx="10"/>
          </p:nvPr>
        </p:nvSpPr>
        <p:spPr/>
        <p:txBody>
          <a:bodyPr/>
          <a:lstStyle/>
          <a:p>
            <a:fld id="{5AAC0061-2DCE-4971-9E58-8ADC82C10BFA}" type="datetimeFigureOut">
              <a:rPr lang="pl-PL" smtClean="0"/>
              <a:t>13.12.2020</a:t>
            </a:fld>
            <a:endParaRPr lang="pl-PL"/>
          </a:p>
        </p:txBody>
      </p:sp>
      <p:sp>
        <p:nvSpPr>
          <p:cNvPr id="6" name="Symbol zastępczy stopki 5">
            <a:extLst>
              <a:ext uri="{FF2B5EF4-FFF2-40B4-BE49-F238E27FC236}">
                <a16:creationId xmlns:a16="http://schemas.microsoft.com/office/drawing/2014/main" id="{96DB03EB-B317-4740-8EDD-99C13EC400D1}"/>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EF18C080-8189-4669-9920-855E2F8C2690}"/>
              </a:ext>
            </a:extLst>
          </p:cNvPr>
          <p:cNvSpPr>
            <a:spLocks noGrp="1"/>
          </p:cNvSpPr>
          <p:nvPr>
            <p:ph type="sldNum" sz="quarter" idx="12"/>
          </p:nvPr>
        </p:nvSpPr>
        <p:spPr/>
        <p:txBody>
          <a:bodyPr/>
          <a:lstStyle/>
          <a:p>
            <a:fld id="{F888459D-145E-4F37-9005-7AA3523E897F}" type="slidenum">
              <a:rPr lang="pl-PL" smtClean="0"/>
              <a:t>‹#›</a:t>
            </a:fld>
            <a:endParaRPr lang="pl-PL"/>
          </a:p>
        </p:txBody>
      </p:sp>
    </p:spTree>
    <p:extLst>
      <p:ext uri="{BB962C8B-B14F-4D97-AF65-F5344CB8AC3E}">
        <p14:creationId xmlns:p14="http://schemas.microsoft.com/office/powerpoint/2010/main" val="3061946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E09C8F0-E36A-424E-9551-1159C998D705}"/>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DE6BDBFE-BC23-40B8-B4F8-827755CCF1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66F2DA89-6AC6-4BF8-A78D-A00CDED885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079CEEF4-77A9-4FCE-8E5E-25ED399A6CDE}"/>
              </a:ext>
            </a:extLst>
          </p:cNvPr>
          <p:cNvSpPr>
            <a:spLocks noGrp="1"/>
          </p:cNvSpPr>
          <p:nvPr>
            <p:ph type="dt" sz="half" idx="10"/>
          </p:nvPr>
        </p:nvSpPr>
        <p:spPr/>
        <p:txBody>
          <a:bodyPr/>
          <a:lstStyle/>
          <a:p>
            <a:fld id="{5AAC0061-2DCE-4971-9E58-8ADC82C10BFA}" type="datetimeFigureOut">
              <a:rPr lang="pl-PL" smtClean="0"/>
              <a:t>13.12.2020</a:t>
            </a:fld>
            <a:endParaRPr lang="pl-PL"/>
          </a:p>
        </p:txBody>
      </p:sp>
      <p:sp>
        <p:nvSpPr>
          <p:cNvPr id="6" name="Symbol zastępczy stopki 5">
            <a:extLst>
              <a:ext uri="{FF2B5EF4-FFF2-40B4-BE49-F238E27FC236}">
                <a16:creationId xmlns:a16="http://schemas.microsoft.com/office/drawing/2014/main" id="{43086CA3-AF5C-4FF6-AABD-E528E64C35BE}"/>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BAAE55B9-B439-4CC2-9067-C1950BB3218D}"/>
              </a:ext>
            </a:extLst>
          </p:cNvPr>
          <p:cNvSpPr>
            <a:spLocks noGrp="1"/>
          </p:cNvSpPr>
          <p:nvPr>
            <p:ph type="sldNum" sz="quarter" idx="12"/>
          </p:nvPr>
        </p:nvSpPr>
        <p:spPr/>
        <p:txBody>
          <a:bodyPr/>
          <a:lstStyle/>
          <a:p>
            <a:fld id="{F888459D-145E-4F37-9005-7AA3523E897F}" type="slidenum">
              <a:rPr lang="pl-PL" smtClean="0"/>
              <a:t>‹#›</a:t>
            </a:fld>
            <a:endParaRPr lang="pl-PL"/>
          </a:p>
        </p:txBody>
      </p:sp>
    </p:spTree>
    <p:extLst>
      <p:ext uri="{BB962C8B-B14F-4D97-AF65-F5344CB8AC3E}">
        <p14:creationId xmlns:p14="http://schemas.microsoft.com/office/powerpoint/2010/main" val="288445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F773BE09-C3F0-4C74-9AE3-F9EFB2A9A6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AF5F6797-7347-40DF-9E94-C1E0BA7B38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A8459F4-DD7D-4F77-B26C-C570FA8515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AC0061-2DCE-4971-9E58-8ADC82C10BFA}" type="datetimeFigureOut">
              <a:rPr lang="pl-PL" smtClean="0"/>
              <a:t>13.12.2020</a:t>
            </a:fld>
            <a:endParaRPr lang="pl-PL"/>
          </a:p>
        </p:txBody>
      </p:sp>
      <p:sp>
        <p:nvSpPr>
          <p:cNvPr id="5" name="Symbol zastępczy stopki 4">
            <a:extLst>
              <a:ext uri="{FF2B5EF4-FFF2-40B4-BE49-F238E27FC236}">
                <a16:creationId xmlns:a16="http://schemas.microsoft.com/office/drawing/2014/main" id="{C5AB8CDD-2293-4CD1-B083-C2E6C773C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97CA23AE-B614-48F3-99DE-1AB5557898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8459D-145E-4F37-9005-7AA3523E897F}" type="slidenum">
              <a:rPr lang="pl-PL" smtClean="0"/>
              <a:t>‹#›</a:t>
            </a:fld>
            <a:endParaRPr lang="pl-PL"/>
          </a:p>
        </p:txBody>
      </p:sp>
    </p:spTree>
    <p:extLst>
      <p:ext uri="{BB962C8B-B14F-4D97-AF65-F5344CB8AC3E}">
        <p14:creationId xmlns:p14="http://schemas.microsoft.com/office/powerpoint/2010/main" val="1965494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gi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1.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F landscape - animated GIF on GIFER">
            <a:extLst>
              <a:ext uri="{FF2B5EF4-FFF2-40B4-BE49-F238E27FC236}">
                <a16:creationId xmlns:a16="http://schemas.microsoft.com/office/drawing/2014/main" id="{FCC96C81-A408-4E74-A7B5-84950315D09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21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a 2">
            <a:extLst>
              <a:ext uri="{FF2B5EF4-FFF2-40B4-BE49-F238E27FC236}">
                <a16:creationId xmlns:a16="http://schemas.microsoft.com/office/drawing/2014/main" id="{97D2D611-E759-4999-8229-4EA863B8D68A}"/>
              </a:ext>
            </a:extLst>
          </p:cNvPr>
          <p:cNvGrpSpPr/>
          <p:nvPr/>
        </p:nvGrpSpPr>
        <p:grpSpPr>
          <a:xfrm>
            <a:off x="801722" y="1173422"/>
            <a:ext cx="4876800" cy="4876800"/>
            <a:chOff x="801722" y="1173422"/>
            <a:chExt cx="4876800" cy="4876800"/>
          </a:xfrm>
        </p:grpSpPr>
        <p:pic>
          <p:nvPicPr>
            <p:cNvPr id="1028" name="Picture 4" descr="Snowball PNG Clipart | PNG Mart">
              <a:extLst>
                <a:ext uri="{FF2B5EF4-FFF2-40B4-BE49-F238E27FC236}">
                  <a16:creationId xmlns:a16="http://schemas.microsoft.com/office/drawing/2014/main" id="{25B62AE4-1065-4DF8-AD6B-3CE8F0669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722" y="1173422"/>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id="{028C368A-D817-4A5C-8D94-C19979907526}"/>
                </a:ext>
              </a:extLst>
            </p:cNvPr>
            <p:cNvSpPr/>
            <p:nvPr/>
          </p:nvSpPr>
          <p:spPr>
            <a:xfrm>
              <a:off x="867517" y="2628162"/>
              <a:ext cx="4745210" cy="1754326"/>
            </a:xfrm>
            <a:prstGeom prst="rect">
              <a:avLst/>
            </a:prstGeom>
            <a:noFill/>
          </p:spPr>
          <p:txBody>
            <a:bodyPr wrap="none" lIns="91440" tIns="45720" rIns="91440" bIns="45720">
              <a:spAutoFit/>
            </a:bodyPr>
            <a:lstStyle/>
            <a:p>
              <a:pPr algn="ctr"/>
              <a:r>
                <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Pierwszy</a:t>
              </a:r>
            </a:p>
            <a:p>
              <a:pPr algn="ctr"/>
              <a:r>
                <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 Dzie</a:t>
              </a:r>
              <a:r>
                <a:rPr lang="pl-PL" sz="5400" dirty="0">
                  <a:ln w="0"/>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ń Zimy</a:t>
              </a:r>
              <a:endPar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grpSp>
      <p:grpSp>
        <p:nvGrpSpPr>
          <p:cNvPr id="4" name="Grupa 3">
            <a:extLst>
              <a:ext uri="{FF2B5EF4-FFF2-40B4-BE49-F238E27FC236}">
                <a16:creationId xmlns:a16="http://schemas.microsoft.com/office/drawing/2014/main" id="{7A25ADD7-A59F-4E4D-A2BF-D882DB731735}"/>
              </a:ext>
            </a:extLst>
          </p:cNvPr>
          <p:cNvGrpSpPr/>
          <p:nvPr/>
        </p:nvGrpSpPr>
        <p:grpSpPr>
          <a:xfrm>
            <a:off x="5596855" y="1602997"/>
            <a:ext cx="4876800" cy="4876800"/>
            <a:chOff x="5596855" y="1602997"/>
            <a:chExt cx="4876800" cy="4876800"/>
          </a:xfrm>
        </p:grpSpPr>
        <p:pic>
          <p:nvPicPr>
            <p:cNvPr id="6" name="Picture 4" descr="Snowball PNG Clipart | PNG Mart">
              <a:extLst>
                <a:ext uri="{FF2B5EF4-FFF2-40B4-BE49-F238E27FC236}">
                  <a16:creationId xmlns:a16="http://schemas.microsoft.com/office/drawing/2014/main" id="{1EA25E28-61CA-4CCC-9AA7-056E4FA94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855" y="1602997"/>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a:extLst>
                <a:ext uri="{FF2B5EF4-FFF2-40B4-BE49-F238E27FC236}">
                  <a16:creationId xmlns:a16="http://schemas.microsoft.com/office/drawing/2014/main" id="{82DD7701-4056-44EF-AC44-3E19A4C58D10}"/>
                </a:ext>
              </a:extLst>
            </p:cNvPr>
            <p:cNvSpPr/>
            <p:nvPr/>
          </p:nvSpPr>
          <p:spPr>
            <a:xfrm>
              <a:off x="6444917" y="3122725"/>
              <a:ext cx="3180679" cy="1754326"/>
            </a:xfrm>
            <a:prstGeom prst="rect">
              <a:avLst/>
            </a:prstGeom>
            <a:noFill/>
          </p:spPr>
          <p:txBody>
            <a:bodyPr wrap="none" lIns="91440" tIns="45720" rIns="91440" bIns="45720">
              <a:spAutoFit/>
            </a:bodyPr>
            <a:lstStyle/>
            <a:p>
              <a:pPr algn="ctr"/>
              <a:r>
                <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22</a:t>
              </a:r>
            </a:p>
            <a:p>
              <a:pPr algn="ctr"/>
              <a:r>
                <a:rPr lang="pl-PL" sz="5400" dirty="0">
                  <a:ln w="0"/>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Grudnia</a:t>
              </a:r>
              <a:endPar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grpSp>
    </p:spTree>
    <p:extLst>
      <p:ext uri="{BB962C8B-B14F-4D97-AF65-F5344CB8AC3E}">
        <p14:creationId xmlns:p14="http://schemas.microsoft.com/office/powerpoint/2010/main" val="232813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About Snowflakes and Snow... - SEEbtm magazine">
            <a:extLst>
              <a:ext uri="{FF2B5EF4-FFF2-40B4-BE49-F238E27FC236}">
                <a16:creationId xmlns:a16="http://schemas.microsoft.com/office/drawing/2014/main" id="{D7F42FB7-AAB5-4562-A881-E7CE1871A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836" b="14126"/>
          <a:stretch/>
        </p:blipFill>
        <p:spPr bwMode="auto">
          <a:xfrm>
            <a:off x="-1" y="10"/>
            <a:ext cx="12192001" cy="466692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1657"/>
          <a:stretch/>
        </p:blipFill>
        <p:spPr>
          <a:xfrm>
            <a:off x="0" y="3542616"/>
            <a:ext cx="12192000" cy="3315384"/>
          </a:xfrm>
          <a:prstGeom prst="rect">
            <a:avLst/>
          </a:prstGeom>
        </p:spPr>
      </p:pic>
      <p:sp>
        <p:nvSpPr>
          <p:cNvPr id="78" name="Oval 77">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rostokąt 1">
            <a:extLst>
              <a:ext uri="{FF2B5EF4-FFF2-40B4-BE49-F238E27FC236}">
                <a16:creationId xmlns:a16="http://schemas.microsoft.com/office/drawing/2014/main" id="{867DFBA6-E599-401C-AF27-D59C6BC17AF1}"/>
              </a:ext>
            </a:extLst>
          </p:cNvPr>
          <p:cNvSpPr/>
          <p:nvPr/>
        </p:nvSpPr>
        <p:spPr>
          <a:xfrm>
            <a:off x="648131" y="1224116"/>
            <a:ext cx="2223686" cy="923330"/>
          </a:xfrm>
          <a:prstGeom prst="rect">
            <a:avLst/>
          </a:prstGeom>
          <a:noFill/>
        </p:spPr>
        <p:txBody>
          <a:bodyPr wrap="none" lIns="91440" tIns="45720" rIns="91440" bIns="45720">
            <a:spAutoFit/>
          </a:bodyPr>
          <a:lstStyle/>
          <a:p>
            <a:pPr algn="ctr"/>
            <a:r>
              <a:rPr lang="pl-PL" sz="5400" b="0" cap="none" spc="0" dirty="0">
                <a:ln w="0"/>
                <a:solidFill>
                  <a:schemeClr val="bg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Śnieg</a:t>
            </a:r>
          </a:p>
        </p:txBody>
      </p:sp>
      <p:sp>
        <p:nvSpPr>
          <p:cNvPr id="3" name="Prostokąt 2">
            <a:extLst>
              <a:ext uri="{FF2B5EF4-FFF2-40B4-BE49-F238E27FC236}">
                <a16:creationId xmlns:a16="http://schemas.microsoft.com/office/drawing/2014/main" id="{BCB0722F-5E62-4766-AB40-D4833AF44E9F}"/>
              </a:ext>
            </a:extLst>
          </p:cNvPr>
          <p:cNvSpPr/>
          <p:nvPr/>
        </p:nvSpPr>
        <p:spPr>
          <a:xfrm>
            <a:off x="713822" y="4388303"/>
            <a:ext cx="10402991" cy="2129494"/>
          </a:xfrm>
          <a:prstGeom prst="rect">
            <a:avLst/>
          </a:prstGeom>
          <a:noFill/>
        </p:spPr>
        <p:txBody>
          <a:bodyPr wrap="square" lIns="91440" tIns="45720" rIns="91440" bIns="45720">
            <a:spAutoFit/>
          </a:bodyPr>
          <a:lstStyle/>
          <a:p>
            <a:pPr algn="ctr">
              <a:lnSpc>
                <a:spcPct val="150000"/>
              </a:lnSpc>
            </a:pPr>
            <a:r>
              <a:rPr lang="pl-PL" dirty="0">
                <a:solidFill>
                  <a:srgbClr val="000000"/>
                </a:solidFill>
                <a:latin typeface="Cavolini" panose="03000502040302020204" pitchFamily="66" charset="0"/>
                <a:cs typeface="Cavolini" panose="03000502040302020204" pitchFamily="66" charset="0"/>
              </a:rPr>
              <a:t>To opad atmosferyczny </a:t>
            </a:r>
            <a:r>
              <a:rPr lang="pl-PL" b="0" i="0" dirty="0">
                <a:solidFill>
                  <a:srgbClr val="000000"/>
                </a:solidFill>
                <a:effectLst/>
                <a:latin typeface="Cavolini" panose="03000502040302020204" pitchFamily="66" charset="0"/>
                <a:cs typeface="Cavolini" panose="03000502040302020204" pitchFamily="66" charset="0"/>
              </a:rPr>
              <a:t>w postaci </a:t>
            </a:r>
            <a:r>
              <a:rPr lang="pl-PL" dirty="0">
                <a:solidFill>
                  <a:srgbClr val="000000"/>
                </a:solidFill>
                <a:latin typeface="Cavolini" panose="03000502040302020204" pitchFamily="66" charset="0"/>
                <a:cs typeface="Cavolini" panose="03000502040302020204" pitchFamily="66" charset="0"/>
              </a:rPr>
              <a:t>kryształków</a:t>
            </a:r>
            <a:r>
              <a:rPr lang="pl-PL" b="0" i="0" dirty="0">
                <a:solidFill>
                  <a:srgbClr val="000000"/>
                </a:solidFill>
                <a:effectLst/>
                <a:latin typeface="Cavolini" panose="03000502040302020204" pitchFamily="66" charset="0"/>
                <a:cs typeface="Cavolini" panose="03000502040302020204" pitchFamily="66" charset="0"/>
              </a:rPr>
              <a:t> </a:t>
            </a:r>
            <a:r>
              <a:rPr lang="pl-PL" dirty="0">
                <a:solidFill>
                  <a:srgbClr val="000000"/>
                </a:solidFill>
                <a:latin typeface="Cavolini" panose="03000502040302020204" pitchFamily="66" charset="0"/>
                <a:cs typeface="Cavolini" panose="03000502040302020204" pitchFamily="66" charset="0"/>
              </a:rPr>
              <a:t>lodu</a:t>
            </a:r>
            <a:r>
              <a:rPr lang="pl-PL" b="0" i="0" dirty="0">
                <a:solidFill>
                  <a:srgbClr val="000000"/>
                </a:solidFill>
                <a:effectLst/>
                <a:latin typeface="Cavolini" panose="03000502040302020204" pitchFamily="66" charset="0"/>
                <a:cs typeface="Cavolini" panose="03000502040302020204" pitchFamily="66" charset="0"/>
              </a:rPr>
              <a:t> o kształtach głównie sześcioramiennych gwiazdek, łączących się w płatki śniegu. Po opadnięciu na ziemię tworzy porowatą </a:t>
            </a:r>
            <a:r>
              <a:rPr lang="pl-PL" b="0" i="1" dirty="0">
                <a:solidFill>
                  <a:srgbClr val="000000"/>
                </a:solidFill>
                <a:effectLst/>
                <a:latin typeface="Cavolini" panose="03000502040302020204" pitchFamily="66" charset="0"/>
                <a:cs typeface="Cavolini" panose="03000502040302020204" pitchFamily="66" charset="0"/>
              </a:rPr>
              <a:t>pokrywę śnieżną</a:t>
            </a:r>
            <a:r>
              <a:rPr lang="pl-PL" b="0" i="0" dirty="0">
                <a:solidFill>
                  <a:srgbClr val="000000"/>
                </a:solidFill>
                <a:effectLst/>
                <a:latin typeface="Cavolini" panose="03000502040302020204" pitchFamily="66" charset="0"/>
                <a:cs typeface="Cavolini" panose="03000502040302020204" pitchFamily="66" charset="0"/>
              </a:rPr>
              <a:t>, także nazywaną śniegiem.</a:t>
            </a:r>
          </a:p>
          <a:p>
            <a:pPr algn="ctr">
              <a:lnSpc>
                <a:spcPct val="150000"/>
              </a:lnSpc>
            </a:pPr>
            <a:r>
              <a:rPr lang="pl-PL" b="0" i="0" dirty="0">
                <a:solidFill>
                  <a:srgbClr val="000000"/>
                </a:solidFill>
                <a:effectLst/>
                <a:latin typeface="Cavolini" panose="03000502040302020204" pitchFamily="66" charset="0"/>
                <a:cs typeface="Cavolini" panose="03000502040302020204" pitchFamily="66" charset="0"/>
              </a:rPr>
              <a:t>Śnieg powstaje, gdy w </a:t>
            </a:r>
            <a:r>
              <a:rPr lang="pl-PL" dirty="0">
                <a:solidFill>
                  <a:srgbClr val="000000"/>
                </a:solidFill>
                <a:latin typeface="Cavolini" panose="03000502040302020204" pitchFamily="66" charset="0"/>
                <a:cs typeface="Cavolini" panose="03000502040302020204" pitchFamily="66" charset="0"/>
              </a:rPr>
              <a:t>chmurach - para wodna krystalizuje się</a:t>
            </a:r>
            <a:r>
              <a:rPr lang="pl-PL" b="0" i="0" dirty="0">
                <a:solidFill>
                  <a:srgbClr val="000000"/>
                </a:solidFill>
                <a:effectLst/>
                <a:latin typeface="Cavolini" panose="03000502040302020204" pitchFamily="66" charset="0"/>
                <a:cs typeface="Cavolini" panose="03000502040302020204" pitchFamily="66" charset="0"/>
              </a:rPr>
              <a:t>, tworząc kryształy </a:t>
            </a:r>
            <a:r>
              <a:rPr lang="pl-PL" dirty="0">
                <a:solidFill>
                  <a:srgbClr val="000000"/>
                </a:solidFill>
                <a:latin typeface="Cavolini" panose="03000502040302020204" pitchFamily="66" charset="0"/>
                <a:cs typeface="Cavolini" panose="03000502040302020204" pitchFamily="66" charset="0"/>
              </a:rPr>
              <a:t>lodu</a:t>
            </a:r>
            <a:r>
              <a:rPr lang="pl-PL" b="0" i="0" dirty="0">
                <a:solidFill>
                  <a:srgbClr val="000000"/>
                </a:solidFill>
                <a:effectLst/>
                <a:latin typeface="Cavolini" panose="03000502040302020204" pitchFamily="66" charset="0"/>
                <a:cs typeface="Cavolini" panose="03000502040302020204" pitchFamily="66" charset="0"/>
              </a:rPr>
              <a:t>.</a:t>
            </a:r>
          </a:p>
        </p:txBody>
      </p:sp>
    </p:spTree>
    <p:extLst>
      <p:ext uri="{BB962C8B-B14F-4D97-AF65-F5344CB8AC3E}">
        <p14:creationId xmlns:p14="http://schemas.microsoft.com/office/powerpoint/2010/main" val="2296214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Frost Texture - Free Stock Images &amp; Photos - 19280622 | StockFreeImages.com">
            <a:extLst>
              <a:ext uri="{FF2B5EF4-FFF2-40B4-BE49-F238E27FC236}">
                <a16:creationId xmlns:a16="http://schemas.microsoft.com/office/drawing/2014/main" id="{5544C6DB-66C5-4E71-8D35-D9F7DE8C7F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891" r="-1" b="10051"/>
          <a:stretch/>
        </p:blipFill>
        <p:spPr bwMode="auto">
          <a:xfrm>
            <a:off x="-1" y="10"/>
            <a:ext cx="12228129" cy="466692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3" name="Freeform: Shape 12">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6" name="Freeform: Shape 15">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4" name="Prostokąt 3">
            <a:extLst>
              <a:ext uri="{FF2B5EF4-FFF2-40B4-BE49-F238E27FC236}">
                <a16:creationId xmlns:a16="http://schemas.microsoft.com/office/drawing/2014/main" id="{88CD89E6-6C08-440B-9351-D9729E0F7285}"/>
              </a:ext>
            </a:extLst>
          </p:cNvPr>
          <p:cNvSpPr/>
          <p:nvPr/>
        </p:nvSpPr>
        <p:spPr>
          <a:xfrm>
            <a:off x="5249053" y="3877150"/>
            <a:ext cx="2111475" cy="843885"/>
          </a:xfrm>
          <a:prstGeom prst="rect">
            <a:avLst/>
          </a:prstGeom>
          <a:noFill/>
        </p:spPr>
        <p:txBody>
          <a:bodyPr wrap="none" lIns="91440" tIns="45720" rIns="91440" bIns="45720">
            <a:spAutoFit/>
          </a:bodyPr>
          <a:lstStyle/>
          <a:p>
            <a:pPr>
              <a:lnSpc>
                <a:spcPct val="90000"/>
              </a:lnSpc>
              <a:spcBef>
                <a:spcPct val="0"/>
              </a:spcBef>
              <a:spcAft>
                <a:spcPts val="600"/>
              </a:spcAft>
            </a:pPr>
            <a:r>
              <a:rPr lang="en-US" sz="5400" b="0" cap="none" spc="0" dirty="0" err="1">
                <a:ln w="0"/>
                <a:effectLst>
                  <a:outerShdw blurRad="38100" dist="19050" dir="2700000" algn="tl" rotWithShape="0">
                    <a:schemeClr val="dk1">
                      <a:alpha val="40000"/>
                    </a:schemeClr>
                  </a:outerShdw>
                </a:effectLst>
                <a:latin typeface="Cavolini" panose="03000502040302020204" pitchFamily="66" charset="0"/>
                <a:ea typeface="+mj-ea"/>
                <a:cs typeface="Cavolini" panose="03000502040302020204" pitchFamily="66" charset="0"/>
              </a:rPr>
              <a:t>Mróz</a:t>
            </a:r>
            <a:endParaRPr lang="en-US" sz="5400" b="0" cap="none" spc="0" dirty="0">
              <a:ln w="0"/>
              <a:effectLst>
                <a:outerShdw blurRad="38100" dist="19050" dir="2700000" algn="tl" rotWithShape="0">
                  <a:schemeClr val="dk1">
                    <a:alpha val="40000"/>
                  </a:schemeClr>
                </a:outerShdw>
              </a:effectLst>
              <a:latin typeface="Cavolini" panose="03000502040302020204" pitchFamily="66" charset="0"/>
              <a:ea typeface="+mj-ea"/>
              <a:cs typeface="Cavolini" panose="03000502040302020204" pitchFamily="66" charset="0"/>
            </a:endParaRPr>
          </a:p>
        </p:txBody>
      </p:sp>
      <p:sp>
        <p:nvSpPr>
          <p:cNvPr id="6" name="Prostokąt 5">
            <a:extLst>
              <a:ext uri="{FF2B5EF4-FFF2-40B4-BE49-F238E27FC236}">
                <a16:creationId xmlns:a16="http://schemas.microsoft.com/office/drawing/2014/main" id="{BD8BEEF6-F182-4454-B2FF-B0E6B37C8E12}"/>
              </a:ext>
            </a:extLst>
          </p:cNvPr>
          <p:cNvSpPr/>
          <p:nvPr/>
        </p:nvSpPr>
        <p:spPr>
          <a:xfrm>
            <a:off x="747846" y="4869447"/>
            <a:ext cx="11192447" cy="1697068"/>
          </a:xfrm>
          <a:prstGeom prst="rect">
            <a:avLst/>
          </a:prstGeom>
          <a:noFill/>
        </p:spPr>
        <p:txBody>
          <a:bodyPr wrap="square" lIns="91440" tIns="45720" rIns="91440" bIns="45720">
            <a:spAutoFit/>
          </a:bodyPr>
          <a:lstStyle/>
          <a:p>
            <a:pPr algn="ctr">
              <a:lnSpc>
                <a:spcPct val="150000"/>
              </a:lnSpc>
              <a:spcAft>
                <a:spcPts val="600"/>
              </a:spcAft>
            </a:pPr>
            <a:r>
              <a:rPr lang="en-US" sz="2400" b="0" i="0" dirty="0">
                <a:effectLst/>
                <a:latin typeface="Cavolini" panose="03000502040302020204" pitchFamily="66" charset="0"/>
                <a:cs typeface="Cavolini" panose="03000502040302020204" pitchFamily="66" charset="0"/>
              </a:rPr>
              <a:t>To stan </a:t>
            </a:r>
            <a:r>
              <a:rPr lang="en-US" sz="2400" b="0" i="0" dirty="0" err="1">
                <a:effectLst/>
                <a:latin typeface="Cavolini" panose="03000502040302020204" pitchFamily="66" charset="0"/>
                <a:cs typeface="Cavolini" panose="03000502040302020204" pitchFamily="66" charset="0"/>
              </a:rPr>
              <a:t>pogody</a:t>
            </a:r>
            <a:r>
              <a:rPr lang="en-US" sz="2400" b="0" i="0" dirty="0">
                <a:effectLst/>
                <a:latin typeface="Cavolini" panose="03000502040302020204" pitchFamily="66" charset="0"/>
                <a:cs typeface="Cavolini" panose="03000502040302020204" pitchFamily="66" charset="0"/>
              </a:rPr>
              <a:t>, </a:t>
            </a:r>
            <a:r>
              <a:rPr lang="en-US" sz="2400" b="0" i="0" dirty="0" err="1">
                <a:effectLst/>
                <a:latin typeface="Cavolini" panose="03000502040302020204" pitchFamily="66" charset="0"/>
                <a:cs typeface="Cavolini" panose="03000502040302020204" pitchFamily="66" charset="0"/>
              </a:rPr>
              <a:t>kiedy</a:t>
            </a:r>
            <a:r>
              <a:rPr lang="en-US" sz="2400" b="0" i="0" dirty="0">
                <a:effectLst/>
                <a:latin typeface="Cavolini" panose="03000502040302020204" pitchFamily="66" charset="0"/>
                <a:cs typeface="Cavolini" panose="03000502040302020204" pitchFamily="66" charset="0"/>
              </a:rPr>
              <a:t> </a:t>
            </a:r>
            <a:r>
              <a:rPr lang="en-US" sz="2400" dirty="0" err="1">
                <a:latin typeface="Cavolini" panose="03000502040302020204" pitchFamily="66" charset="0"/>
                <a:cs typeface="Cavolini" panose="03000502040302020204" pitchFamily="66" charset="0"/>
              </a:rPr>
              <a:t>temperatura</a:t>
            </a:r>
            <a:r>
              <a:rPr lang="en-US" sz="2400" b="0" i="0" dirty="0">
                <a:effectLst/>
                <a:latin typeface="Cavolini" panose="03000502040302020204" pitchFamily="66" charset="0"/>
                <a:cs typeface="Cavolini" panose="03000502040302020204" pitchFamily="66" charset="0"/>
              </a:rPr>
              <a:t> </a:t>
            </a:r>
            <a:r>
              <a:rPr lang="en-US" sz="2400" b="0" i="0" dirty="0" err="1">
                <a:effectLst/>
                <a:latin typeface="Cavolini" panose="03000502040302020204" pitchFamily="66" charset="0"/>
                <a:cs typeface="Cavolini" panose="03000502040302020204" pitchFamily="66" charset="0"/>
              </a:rPr>
              <a:t>powietrza</a:t>
            </a:r>
            <a:r>
              <a:rPr lang="en-US" sz="2400" b="0" i="0" dirty="0">
                <a:effectLst/>
                <a:latin typeface="Cavolini" panose="03000502040302020204" pitchFamily="66" charset="0"/>
                <a:cs typeface="Cavolini" panose="03000502040302020204" pitchFamily="66" charset="0"/>
              </a:rPr>
              <a:t> </a:t>
            </a:r>
            <a:r>
              <a:rPr lang="en-US" sz="2400" b="0" i="0" dirty="0" err="1">
                <a:effectLst/>
                <a:latin typeface="Cavolini" panose="03000502040302020204" pitchFamily="66" charset="0"/>
                <a:cs typeface="Cavolini" panose="03000502040302020204" pitchFamily="66" charset="0"/>
              </a:rPr>
              <a:t>na</a:t>
            </a:r>
            <a:r>
              <a:rPr lang="en-US" sz="2400" b="0" i="0" dirty="0">
                <a:effectLst/>
                <a:latin typeface="Cavolini" panose="03000502040302020204" pitchFamily="66" charset="0"/>
                <a:cs typeface="Cavolini" panose="03000502040302020204" pitchFamily="66" charset="0"/>
              </a:rPr>
              <a:t> </a:t>
            </a:r>
            <a:r>
              <a:rPr lang="en-US" sz="2400" b="0" i="0" dirty="0" err="1">
                <a:effectLst/>
                <a:latin typeface="Cavolini" panose="03000502040302020204" pitchFamily="66" charset="0"/>
                <a:cs typeface="Cavolini" panose="03000502040302020204" pitchFamily="66" charset="0"/>
              </a:rPr>
              <a:t>otwartej</a:t>
            </a:r>
            <a:r>
              <a:rPr lang="en-US" sz="2400" b="0" i="0" dirty="0">
                <a:effectLst/>
                <a:latin typeface="Cavolini" panose="03000502040302020204" pitchFamily="66" charset="0"/>
                <a:cs typeface="Cavolini" panose="03000502040302020204" pitchFamily="66" charset="0"/>
              </a:rPr>
              <a:t> </a:t>
            </a:r>
            <a:r>
              <a:rPr lang="en-US" sz="2400" b="0" i="0" dirty="0" err="1">
                <a:effectLst/>
                <a:latin typeface="Cavolini" panose="03000502040302020204" pitchFamily="66" charset="0"/>
                <a:cs typeface="Cavolini" panose="03000502040302020204" pitchFamily="66" charset="0"/>
              </a:rPr>
              <a:t>przestrzeni</a:t>
            </a:r>
            <a:r>
              <a:rPr lang="en-US" sz="2400" b="0" i="0" dirty="0">
                <a:effectLst/>
                <a:latin typeface="Cavolini" panose="03000502040302020204" pitchFamily="66" charset="0"/>
                <a:cs typeface="Cavolini" panose="03000502040302020204" pitchFamily="66" charset="0"/>
              </a:rPr>
              <a:t> </a:t>
            </a:r>
            <a:r>
              <a:rPr lang="en-US" sz="2400" b="0" i="0" dirty="0" err="1">
                <a:effectLst/>
                <a:latin typeface="Cavolini" panose="03000502040302020204" pitchFamily="66" charset="0"/>
                <a:cs typeface="Cavolini" panose="03000502040302020204" pitchFamily="66" charset="0"/>
              </a:rPr>
              <a:t>na</a:t>
            </a:r>
            <a:r>
              <a:rPr lang="en-US" sz="2400" b="0" i="0" dirty="0">
                <a:effectLst/>
                <a:latin typeface="Cavolini" panose="03000502040302020204" pitchFamily="66" charset="0"/>
                <a:cs typeface="Cavolini" panose="03000502040302020204" pitchFamily="66" charset="0"/>
              </a:rPr>
              <a:t> </a:t>
            </a:r>
            <a:r>
              <a:rPr lang="en-US" sz="2400" b="0" i="0" dirty="0" err="1">
                <a:effectLst/>
                <a:latin typeface="Cavolini" panose="03000502040302020204" pitchFamily="66" charset="0"/>
                <a:cs typeface="Cavolini" panose="03000502040302020204" pitchFamily="66" charset="0"/>
              </a:rPr>
              <a:t>wysokości</a:t>
            </a:r>
            <a:r>
              <a:rPr lang="en-US" sz="2400" b="0" i="0" dirty="0">
                <a:effectLst/>
                <a:latin typeface="Cavolini" panose="03000502040302020204" pitchFamily="66" charset="0"/>
                <a:cs typeface="Cavolini" panose="03000502040302020204" pitchFamily="66" charset="0"/>
              </a:rPr>
              <a:t> 2 </a:t>
            </a:r>
            <a:r>
              <a:rPr lang="en-US" sz="2400" b="0" i="0" dirty="0" err="1">
                <a:effectLst/>
                <a:latin typeface="Cavolini" panose="03000502040302020204" pitchFamily="66" charset="0"/>
                <a:cs typeface="Cavolini" panose="03000502040302020204" pitchFamily="66" charset="0"/>
              </a:rPr>
              <a:t>metrów</a:t>
            </a:r>
            <a:r>
              <a:rPr lang="en-US" sz="2400" b="0" i="0" dirty="0">
                <a:effectLst/>
                <a:latin typeface="Cavolini" panose="03000502040302020204" pitchFamily="66" charset="0"/>
                <a:cs typeface="Cavolini" panose="03000502040302020204" pitchFamily="66" charset="0"/>
              </a:rPr>
              <a:t> </a:t>
            </a:r>
            <a:r>
              <a:rPr lang="en-US" sz="2400" b="0" i="0" dirty="0" err="1">
                <a:effectLst/>
                <a:latin typeface="Cavolini" panose="03000502040302020204" pitchFamily="66" charset="0"/>
                <a:cs typeface="Cavolini" panose="03000502040302020204" pitchFamily="66" charset="0"/>
              </a:rPr>
              <a:t>nad</a:t>
            </a:r>
            <a:r>
              <a:rPr lang="en-US" sz="2400" b="0" i="0" dirty="0">
                <a:effectLst/>
                <a:latin typeface="Cavolini" panose="03000502040302020204" pitchFamily="66" charset="0"/>
                <a:cs typeface="Cavolini" panose="03000502040302020204" pitchFamily="66" charset="0"/>
              </a:rPr>
              <a:t> </a:t>
            </a:r>
            <a:r>
              <a:rPr lang="en-US" sz="2400" b="0" i="0" dirty="0" err="1">
                <a:effectLst/>
                <a:latin typeface="Cavolini" panose="03000502040302020204" pitchFamily="66" charset="0"/>
                <a:cs typeface="Cavolini" panose="03000502040302020204" pitchFamily="66" charset="0"/>
              </a:rPr>
              <a:t>gruntem</a:t>
            </a:r>
            <a:r>
              <a:rPr lang="en-US" sz="2400" b="0" i="0" dirty="0">
                <a:effectLst/>
                <a:latin typeface="Cavolini" panose="03000502040302020204" pitchFamily="66" charset="0"/>
                <a:cs typeface="Cavolini" panose="03000502040302020204" pitchFamily="66" charset="0"/>
              </a:rPr>
              <a:t> jest </a:t>
            </a:r>
            <a:r>
              <a:rPr lang="en-US" sz="2400" b="0" i="0" dirty="0" err="1">
                <a:effectLst/>
                <a:latin typeface="Cavolini" panose="03000502040302020204" pitchFamily="66" charset="0"/>
                <a:cs typeface="Cavolini" panose="03000502040302020204" pitchFamily="66" charset="0"/>
              </a:rPr>
              <a:t>niższa</a:t>
            </a:r>
            <a:r>
              <a:rPr lang="en-US" sz="2400" b="0" i="0" dirty="0">
                <a:effectLst/>
                <a:latin typeface="Cavolini" panose="03000502040302020204" pitchFamily="66" charset="0"/>
                <a:cs typeface="Cavolini" panose="03000502040302020204" pitchFamily="66" charset="0"/>
              </a:rPr>
              <a:t> </a:t>
            </a:r>
            <a:r>
              <a:rPr lang="en-US" sz="2400" b="0" i="0" dirty="0" err="1">
                <a:effectLst/>
                <a:latin typeface="Cavolini" panose="03000502040302020204" pitchFamily="66" charset="0"/>
                <a:cs typeface="Cavolini" panose="03000502040302020204" pitchFamily="66" charset="0"/>
              </a:rPr>
              <a:t>niż</a:t>
            </a:r>
            <a:r>
              <a:rPr lang="en-US" sz="2400" b="0" i="0" dirty="0">
                <a:effectLst/>
                <a:latin typeface="Cavolini" panose="03000502040302020204" pitchFamily="66" charset="0"/>
                <a:cs typeface="Cavolini" panose="03000502040302020204" pitchFamily="66" charset="0"/>
              </a:rPr>
              <a:t> 0 °C, </a:t>
            </a:r>
            <a:r>
              <a:rPr lang="en-US" sz="2400" b="0" i="0" dirty="0" err="1">
                <a:effectLst/>
                <a:latin typeface="Cavolini" panose="03000502040302020204" pitchFamily="66" charset="0"/>
                <a:cs typeface="Cavolini" panose="03000502040302020204" pitchFamily="66" charset="0"/>
              </a:rPr>
              <a:t>utrzymujący</a:t>
            </a:r>
            <a:r>
              <a:rPr lang="en-US" sz="2400" b="0" i="0" dirty="0">
                <a:effectLst/>
                <a:latin typeface="Cavolini" panose="03000502040302020204" pitchFamily="66" charset="0"/>
                <a:cs typeface="Cavolini" panose="03000502040302020204" pitchFamily="66" charset="0"/>
              </a:rPr>
              <a:t> </a:t>
            </a:r>
            <a:r>
              <a:rPr lang="en-US" sz="2400" b="0" i="0" dirty="0" err="1">
                <a:effectLst/>
                <a:latin typeface="Cavolini" panose="03000502040302020204" pitchFamily="66" charset="0"/>
                <a:cs typeface="Cavolini" panose="03000502040302020204" pitchFamily="66" charset="0"/>
              </a:rPr>
              <a:t>się</a:t>
            </a:r>
            <a:r>
              <a:rPr lang="en-US" sz="2400" b="0" i="0" dirty="0">
                <a:effectLst/>
                <a:latin typeface="Cavolini" panose="03000502040302020204" pitchFamily="66" charset="0"/>
                <a:cs typeface="Cavolini" panose="03000502040302020204" pitchFamily="66" charset="0"/>
              </a:rPr>
              <a:t> </a:t>
            </a:r>
            <a:r>
              <a:rPr lang="en-US" sz="2400" b="0" i="0" dirty="0" err="1">
                <a:effectLst/>
                <a:latin typeface="Cavolini" panose="03000502040302020204" pitchFamily="66" charset="0"/>
                <a:cs typeface="Cavolini" panose="03000502040302020204" pitchFamily="66" charset="0"/>
              </a:rPr>
              <a:t>przez</a:t>
            </a:r>
            <a:r>
              <a:rPr lang="en-US" sz="2400" b="0" i="0" dirty="0">
                <a:effectLst/>
                <a:latin typeface="Cavolini" panose="03000502040302020204" pitchFamily="66" charset="0"/>
                <a:cs typeface="Cavolini" panose="03000502040302020204" pitchFamily="66" charset="0"/>
              </a:rPr>
              <a:t> </a:t>
            </a:r>
            <a:r>
              <a:rPr lang="en-US" sz="2400" b="0" i="0" dirty="0" err="1">
                <a:effectLst/>
                <a:latin typeface="Cavolini" panose="03000502040302020204" pitchFamily="66" charset="0"/>
                <a:cs typeface="Cavolini" panose="03000502040302020204" pitchFamily="66" charset="0"/>
              </a:rPr>
              <a:t>okres</a:t>
            </a:r>
            <a:r>
              <a:rPr lang="en-US" sz="2400" b="0" i="0" dirty="0">
                <a:effectLst/>
                <a:latin typeface="Cavolini" panose="03000502040302020204" pitchFamily="66" charset="0"/>
                <a:cs typeface="Cavolini" panose="03000502040302020204" pitchFamily="66" charset="0"/>
              </a:rPr>
              <a:t> </a:t>
            </a:r>
            <a:r>
              <a:rPr lang="en-US" sz="2400" b="0" i="0" dirty="0" err="1">
                <a:effectLst/>
                <a:latin typeface="Cavolini" panose="03000502040302020204" pitchFamily="66" charset="0"/>
                <a:cs typeface="Cavolini" panose="03000502040302020204" pitchFamily="66" charset="0"/>
              </a:rPr>
              <a:t>dłuższy</a:t>
            </a:r>
            <a:r>
              <a:rPr lang="en-US" sz="2400" b="0" i="0" dirty="0">
                <a:effectLst/>
                <a:latin typeface="Cavolini" panose="03000502040302020204" pitchFamily="66" charset="0"/>
                <a:cs typeface="Cavolini" panose="03000502040302020204" pitchFamily="66" charset="0"/>
              </a:rPr>
              <a:t> </a:t>
            </a:r>
            <a:r>
              <a:rPr lang="en-US" sz="2400" b="0" i="0" dirty="0" err="1">
                <a:effectLst/>
                <a:latin typeface="Cavolini" panose="03000502040302020204" pitchFamily="66" charset="0"/>
                <a:cs typeface="Cavolini" panose="03000502040302020204" pitchFamily="66" charset="0"/>
              </a:rPr>
              <a:t>niż</a:t>
            </a:r>
            <a:r>
              <a:rPr lang="en-US" sz="2400" b="0" i="0" dirty="0">
                <a:effectLst/>
                <a:latin typeface="Cavolini" panose="03000502040302020204" pitchFamily="66" charset="0"/>
                <a:cs typeface="Cavolini" panose="03000502040302020204" pitchFamily="66" charset="0"/>
              </a:rPr>
              <a:t> </a:t>
            </a:r>
            <a:r>
              <a:rPr lang="en-US" sz="2400" b="0" i="0" dirty="0" err="1">
                <a:effectLst/>
                <a:latin typeface="Cavolini" panose="03000502040302020204" pitchFamily="66" charset="0"/>
                <a:cs typeface="Cavolini" panose="03000502040302020204" pitchFamily="66" charset="0"/>
              </a:rPr>
              <a:t>jedną</a:t>
            </a:r>
            <a:r>
              <a:rPr lang="en-US" sz="2400" b="0" i="0" dirty="0">
                <a:effectLst/>
                <a:latin typeface="Cavolini" panose="03000502040302020204" pitchFamily="66" charset="0"/>
                <a:cs typeface="Cavolini" panose="03000502040302020204" pitchFamily="66" charset="0"/>
              </a:rPr>
              <a:t> </a:t>
            </a:r>
            <a:r>
              <a:rPr lang="en-US" sz="2400" b="0" i="0" dirty="0" err="1">
                <a:effectLst/>
                <a:latin typeface="Cavolini" panose="03000502040302020204" pitchFamily="66" charset="0"/>
                <a:cs typeface="Cavolini" panose="03000502040302020204" pitchFamily="66" charset="0"/>
              </a:rPr>
              <a:t>dobę</a:t>
            </a:r>
            <a:r>
              <a:rPr lang="en-US" sz="2400" b="0" i="0" dirty="0">
                <a:effectLst/>
                <a:latin typeface="Cavolini" panose="03000502040302020204" pitchFamily="66" charset="0"/>
                <a:cs typeface="Cavolini" panose="03000502040302020204" pitchFamily="66" charset="0"/>
              </a:rPr>
              <a:t>.</a:t>
            </a:r>
            <a:endParaRPr lang="en-US" sz="2400" b="0" cap="none" spc="0" dirty="0">
              <a:ln w="0"/>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460502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Niska zamieć śnieżna – IGOR SHPILENOK">
            <a:extLst>
              <a:ext uri="{FF2B5EF4-FFF2-40B4-BE49-F238E27FC236}">
                <a16:creationId xmlns:a16="http://schemas.microsoft.com/office/drawing/2014/main" id="{6455C403-948A-459C-97C1-C655E01ACF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39" r="-1" b="29096"/>
          <a:stretch/>
        </p:blipFill>
        <p:spPr bwMode="auto">
          <a:xfrm>
            <a:off x="-1" y="10"/>
            <a:ext cx="12228129" cy="4666928"/>
          </a:xfrm>
          <a:prstGeom prst="rect">
            <a:avLst/>
          </a:prstGeom>
          <a:noFill/>
          <a:extLst>
            <a:ext uri="{909E8E84-426E-40DD-AFC4-6F175D3DCCD1}">
              <a14:hiddenFill xmlns:a14="http://schemas.microsoft.com/office/drawing/2010/main">
                <a:solidFill>
                  <a:srgbClr val="FFFFFF"/>
                </a:solidFill>
              </a14:hiddenFill>
            </a:ext>
          </a:extLst>
        </p:spPr>
      </p:pic>
      <p:grpSp>
        <p:nvGrpSpPr>
          <p:cNvPr id="193" name="Group 192">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94" name="Freeform: Shape 193">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97" name="Freeform: Shape 196">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13" name="Prostokąt 12">
            <a:extLst>
              <a:ext uri="{FF2B5EF4-FFF2-40B4-BE49-F238E27FC236}">
                <a16:creationId xmlns:a16="http://schemas.microsoft.com/office/drawing/2014/main" id="{8391FC3D-8A07-4E75-9AA9-52CCA0C58E3C}"/>
              </a:ext>
            </a:extLst>
          </p:cNvPr>
          <p:cNvSpPr/>
          <p:nvPr/>
        </p:nvSpPr>
        <p:spPr>
          <a:xfrm>
            <a:off x="3142984" y="3843594"/>
            <a:ext cx="6151043" cy="843885"/>
          </a:xfrm>
          <a:prstGeom prst="rect">
            <a:avLst/>
          </a:prstGeom>
          <a:noFill/>
        </p:spPr>
        <p:txBody>
          <a:bodyPr wrap="none" lIns="91440" tIns="45720" rIns="91440" bIns="45720">
            <a:spAutoFit/>
          </a:bodyPr>
          <a:lstStyle/>
          <a:p>
            <a:pPr>
              <a:lnSpc>
                <a:spcPct val="90000"/>
              </a:lnSpc>
              <a:spcBef>
                <a:spcPct val="0"/>
              </a:spcBef>
              <a:spcAft>
                <a:spcPts val="600"/>
              </a:spcAft>
            </a:pPr>
            <a:r>
              <a:rPr lang="pl-PL" sz="5400" dirty="0">
                <a:ln w="0"/>
                <a:effectLst>
                  <a:outerShdw blurRad="38100" dist="19050" dir="2700000" algn="tl" rotWithShape="0">
                    <a:schemeClr val="dk1">
                      <a:alpha val="40000"/>
                    </a:schemeClr>
                  </a:outerShdw>
                </a:effectLst>
                <a:latin typeface="Cavolini" panose="03000502040302020204" pitchFamily="66" charset="0"/>
                <a:ea typeface="+mj-ea"/>
                <a:cs typeface="Cavolini" panose="03000502040302020204" pitchFamily="66" charset="0"/>
              </a:rPr>
              <a:t>Zamieć śnieżna</a:t>
            </a:r>
          </a:p>
        </p:txBody>
      </p:sp>
      <p:sp>
        <p:nvSpPr>
          <p:cNvPr id="4" name="Prostokąt 3">
            <a:extLst>
              <a:ext uri="{FF2B5EF4-FFF2-40B4-BE49-F238E27FC236}">
                <a16:creationId xmlns:a16="http://schemas.microsoft.com/office/drawing/2014/main" id="{D8BD5673-165A-4E47-817E-73D7FA9BBBE8}"/>
              </a:ext>
            </a:extLst>
          </p:cNvPr>
          <p:cNvSpPr/>
          <p:nvPr/>
        </p:nvSpPr>
        <p:spPr>
          <a:xfrm>
            <a:off x="448351" y="5041449"/>
            <a:ext cx="10896108" cy="1432508"/>
          </a:xfrm>
          <a:prstGeom prst="rect">
            <a:avLst/>
          </a:prstGeom>
          <a:noFill/>
        </p:spPr>
        <p:txBody>
          <a:bodyPr wrap="square" lIns="91440" tIns="45720" rIns="91440" bIns="45720">
            <a:spAutoFit/>
          </a:bodyPr>
          <a:lstStyle/>
          <a:p>
            <a:pPr algn="ctr">
              <a:lnSpc>
                <a:spcPct val="150000"/>
              </a:lnSpc>
            </a:pPr>
            <a:r>
              <a:rPr lang="pl-PL" sz="2000" dirty="0">
                <a:latin typeface="Cavolini" panose="03000502040302020204" pitchFamily="66" charset="0"/>
                <a:cs typeface="Cavolini" panose="03000502040302020204" pitchFamily="66" charset="0"/>
              </a:rPr>
              <a:t>To </a:t>
            </a:r>
            <a:r>
              <a:rPr lang="pl-PL" sz="2000" b="0" i="0" dirty="0">
                <a:effectLst/>
                <a:latin typeface="Cavolini" panose="03000502040302020204" pitchFamily="66" charset="0"/>
                <a:cs typeface="Cavolini" panose="03000502040302020204" pitchFamily="66" charset="0"/>
              </a:rPr>
              <a:t>przenoszenie </a:t>
            </a:r>
            <a:r>
              <a:rPr lang="pl-PL" sz="2000" dirty="0">
                <a:latin typeface="Cavolini" panose="03000502040302020204" pitchFamily="66" charset="0"/>
                <a:cs typeface="Cavolini" panose="03000502040302020204" pitchFamily="66" charset="0"/>
              </a:rPr>
              <a:t>śniegu</a:t>
            </a:r>
            <a:r>
              <a:rPr lang="pl-PL" sz="2000" b="0" i="0" dirty="0">
                <a:effectLst/>
                <a:latin typeface="Cavolini" panose="03000502040302020204" pitchFamily="66" charset="0"/>
                <a:cs typeface="Cavolini" panose="03000502040302020204" pitchFamily="66" charset="0"/>
              </a:rPr>
              <a:t> przez </a:t>
            </a:r>
            <a:r>
              <a:rPr lang="pl-PL" sz="2000" dirty="0">
                <a:latin typeface="Cavolini" panose="03000502040302020204" pitchFamily="66" charset="0"/>
                <a:cs typeface="Cavolini" panose="03000502040302020204" pitchFamily="66" charset="0"/>
              </a:rPr>
              <a:t>wiatr</a:t>
            </a:r>
            <a:r>
              <a:rPr lang="pl-PL" sz="2000" b="0" i="0" dirty="0">
                <a:effectLst/>
                <a:latin typeface="Cavolini" panose="03000502040302020204" pitchFamily="66" charset="0"/>
                <a:cs typeface="Cavolini" panose="03000502040302020204" pitchFamily="66" charset="0"/>
              </a:rPr>
              <a:t>, bez równoczesnego opadu śniegu. Zamiecie powodują przenoszenie śniegu tworząc </a:t>
            </a:r>
            <a:r>
              <a:rPr lang="pl-PL" sz="2000" dirty="0">
                <a:latin typeface="Cavolini" panose="03000502040302020204" pitchFamily="66" charset="0"/>
                <a:cs typeface="Cavolini" panose="03000502040302020204" pitchFamily="66" charset="0"/>
              </a:rPr>
              <a:t>zaspy śnieżne </a:t>
            </a:r>
            <a:r>
              <a:rPr lang="pl-PL" sz="2000" b="0" i="0" dirty="0">
                <a:effectLst/>
                <a:latin typeface="Cavolini" panose="03000502040302020204" pitchFamily="66" charset="0"/>
                <a:cs typeface="Cavolini" panose="03000502040302020204" pitchFamily="66" charset="0"/>
              </a:rPr>
              <a:t>nieraz o dużych wysokościach pomimo małej ilości śniegu.</a:t>
            </a:r>
            <a:endParaRPr lang="pl-PL" sz="20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703256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descr="W nocy znów gołoledź! Wyższy stopień! Uważajmy! | Portal Esanok.pl |  Telewizja Sanok - Aktualności - Ogłoszenia - Firmy">
            <a:extLst>
              <a:ext uri="{FF2B5EF4-FFF2-40B4-BE49-F238E27FC236}">
                <a16:creationId xmlns:a16="http://schemas.microsoft.com/office/drawing/2014/main" id="{74EB7C84-4331-4480-B436-9104A437EE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949"/>
          <a:stretch/>
        </p:blipFill>
        <p:spPr bwMode="auto">
          <a:xfrm>
            <a:off x="-1" y="10"/>
            <a:ext cx="12192001" cy="4666928"/>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34">
            <a:extLst>
              <a:ext uri="{FF2B5EF4-FFF2-40B4-BE49-F238E27FC236}">
                <a16:creationId xmlns:a16="http://schemas.microsoft.com/office/drawing/2014/main" id="{DEF28D5B-2926-4FE4-BF22-EA37C737E8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1817"/>
          <a:stretch/>
        </p:blipFill>
        <p:spPr>
          <a:xfrm>
            <a:off x="0" y="3553566"/>
            <a:ext cx="12192000" cy="3304434"/>
          </a:xfrm>
          <a:prstGeom prst="rect">
            <a:avLst/>
          </a:prstGeom>
        </p:spPr>
      </p:pic>
      <p:sp>
        <p:nvSpPr>
          <p:cNvPr id="137" name="Oval 136">
            <a:extLst>
              <a:ext uri="{FF2B5EF4-FFF2-40B4-BE49-F238E27FC236}">
                <a16:creationId xmlns:a16="http://schemas.microsoft.com/office/drawing/2014/main" id="{02E941BD-027E-419D-A57B-79D61423B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111" y="4606470"/>
            <a:ext cx="767645" cy="57513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rostokąt 1">
            <a:extLst>
              <a:ext uri="{FF2B5EF4-FFF2-40B4-BE49-F238E27FC236}">
                <a16:creationId xmlns:a16="http://schemas.microsoft.com/office/drawing/2014/main" id="{6CDBB9F3-71B0-47BB-9580-094CBF8793CE}"/>
              </a:ext>
            </a:extLst>
          </p:cNvPr>
          <p:cNvSpPr/>
          <p:nvPr/>
        </p:nvSpPr>
        <p:spPr>
          <a:xfrm>
            <a:off x="4440738" y="569288"/>
            <a:ext cx="3310522" cy="923330"/>
          </a:xfrm>
          <a:prstGeom prst="rect">
            <a:avLst/>
          </a:prstGeom>
          <a:noFill/>
        </p:spPr>
        <p:txBody>
          <a:bodyPr wrap="none" lIns="91440" tIns="45720" rIns="91440" bIns="45720">
            <a:spAutoFit/>
          </a:bodyPr>
          <a:lstStyle/>
          <a:p>
            <a:pPr algn="ctr"/>
            <a:r>
              <a:rPr lang="pl-PL" sz="5400" b="1" i="0" dirty="0">
                <a:solidFill>
                  <a:schemeClr val="bg1"/>
                </a:solidFill>
                <a:effectLst/>
                <a:latin typeface="Cavolini" panose="03000502040302020204" pitchFamily="66" charset="0"/>
                <a:cs typeface="Cavolini" panose="03000502040302020204" pitchFamily="66" charset="0"/>
              </a:rPr>
              <a:t>Gołoledź</a:t>
            </a:r>
            <a:endParaRPr lang="pl-PL" sz="5400" b="0" cap="none" spc="0" dirty="0">
              <a:ln w="0"/>
              <a:solidFill>
                <a:schemeClr val="bg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sp>
        <p:nvSpPr>
          <p:cNvPr id="3" name="Prostokąt 2">
            <a:extLst>
              <a:ext uri="{FF2B5EF4-FFF2-40B4-BE49-F238E27FC236}">
                <a16:creationId xmlns:a16="http://schemas.microsoft.com/office/drawing/2014/main" id="{5A4EC2DE-B956-445D-AF99-4277F94F4A7A}"/>
              </a:ext>
            </a:extLst>
          </p:cNvPr>
          <p:cNvSpPr/>
          <p:nvPr/>
        </p:nvSpPr>
        <p:spPr>
          <a:xfrm>
            <a:off x="446095" y="4574496"/>
            <a:ext cx="11541394" cy="1903150"/>
          </a:xfrm>
          <a:prstGeom prst="rect">
            <a:avLst/>
          </a:prstGeom>
          <a:noFill/>
        </p:spPr>
        <p:txBody>
          <a:bodyPr wrap="square" lIns="91440" tIns="45720" rIns="91440" bIns="45720">
            <a:spAutoFit/>
          </a:bodyPr>
          <a:lstStyle/>
          <a:p>
            <a:pPr algn="ctr">
              <a:lnSpc>
                <a:spcPct val="150000"/>
              </a:lnSpc>
            </a:pPr>
            <a:r>
              <a:rPr lang="pl-PL" sz="1600" dirty="0">
                <a:solidFill>
                  <a:srgbClr val="000000"/>
                </a:solidFill>
                <a:latin typeface="Cavolini" panose="03000502040302020204" pitchFamily="66" charset="0"/>
                <a:cs typeface="Cavolini" panose="03000502040302020204" pitchFamily="66" charset="0"/>
              </a:rPr>
              <a:t>To osad</a:t>
            </a:r>
            <a:r>
              <a:rPr lang="pl-PL" sz="1600" b="0" i="0" dirty="0">
                <a:solidFill>
                  <a:srgbClr val="000000"/>
                </a:solidFill>
                <a:effectLst/>
                <a:latin typeface="Cavolini" panose="03000502040302020204" pitchFamily="66" charset="0"/>
                <a:cs typeface="Cavolini" panose="03000502040302020204" pitchFamily="66" charset="0"/>
              </a:rPr>
              <a:t> w postaci gładkiej, równej, przezroczystej warstwy </a:t>
            </a:r>
            <a:r>
              <a:rPr lang="pl-PL" sz="1600" dirty="0">
                <a:solidFill>
                  <a:srgbClr val="000000"/>
                </a:solidFill>
                <a:latin typeface="Cavolini" panose="03000502040302020204" pitchFamily="66" charset="0"/>
                <a:cs typeface="Cavolini" panose="03000502040302020204" pitchFamily="66" charset="0"/>
              </a:rPr>
              <a:t>lodu,</a:t>
            </a:r>
            <a:r>
              <a:rPr lang="pl-PL" sz="1600" b="0" i="0" dirty="0">
                <a:solidFill>
                  <a:srgbClr val="000000"/>
                </a:solidFill>
                <a:effectLst/>
                <a:latin typeface="Cavolini" panose="03000502040302020204" pitchFamily="66" charset="0"/>
                <a:cs typeface="Cavolini" panose="03000502040302020204" pitchFamily="66" charset="0"/>
              </a:rPr>
              <a:t> pokrywającej podłoże. Powstaje wtedy, gdy </a:t>
            </a:r>
            <a:r>
              <a:rPr lang="pl-PL" sz="1600" dirty="0">
                <a:solidFill>
                  <a:srgbClr val="000000"/>
                </a:solidFill>
                <a:latin typeface="Cavolini" panose="03000502040302020204" pitchFamily="66" charset="0"/>
                <a:cs typeface="Cavolini" panose="03000502040302020204" pitchFamily="66" charset="0"/>
              </a:rPr>
              <a:t>deszcz</a:t>
            </a:r>
            <a:r>
              <a:rPr lang="pl-PL" sz="1600" b="0" i="0" dirty="0">
                <a:solidFill>
                  <a:srgbClr val="000000"/>
                </a:solidFill>
                <a:effectLst/>
                <a:latin typeface="Cavolini" panose="03000502040302020204" pitchFamily="66" charset="0"/>
                <a:cs typeface="Cavolini" panose="03000502040302020204" pitchFamily="66" charset="0"/>
              </a:rPr>
              <a:t> </a:t>
            </a:r>
            <a:r>
              <a:rPr lang="pl-PL" sz="1600" dirty="0">
                <a:solidFill>
                  <a:srgbClr val="000000"/>
                </a:solidFill>
                <a:latin typeface="Cavolini" panose="03000502040302020204" pitchFamily="66" charset="0"/>
                <a:cs typeface="Cavolini" panose="03000502040302020204" pitchFamily="66" charset="0"/>
              </a:rPr>
              <a:t>l</a:t>
            </a:r>
            <a:r>
              <a:rPr lang="pl-PL" sz="1600" b="0" i="0" dirty="0">
                <a:solidFill>
                  <a:srgbClr val="000000"/>
                </a:solidFill>
                <a:effectLst/>
                <a:latin typeface="Cavolini" panose="03000502040302020204" pitchFamily="66" charset="0"/>
                <a:cs typeface="Cavolini" panose="03000502040302020204" pitchFamily="66" charset="0"/>
              </a:rPr>
              <a:t>ub </a:t>
            </a:r>
            <a:r>
              <a:rPr lang="pl-PL" sz="1600" dirty="0">
                <a:solidFill>
                  <a:srgbClr val="000000"/>
                </a:solidFill>
                <a:latin typeface="Cavolini" panose="03000502040302020204" pitchFamily="66" charset="0"/>
                <a:cs typeface="Cavolini" panose="03000502040302020204" pitchFamily="66" charset="0"/>
              </a:rPr>
              <a:t>mgła</a:t>
            </a:r>
            <a:r>
              <a:rPr lang="pl-PL" sz="1600" b="0" i="0" dirty="0">
                <a:solidFill>
                  <a:srgbClr val="000000"/>
                </a:solidFill>
                <a:effectLst/>
                <a:latin typeface="Cavolini" panose="03000502040302020204" pitchFamily="66" charset="0"/>
                <a:cs typeface="Cavolini" panose="03000502040302020204" pitchFamily="66" charset="0"/>
              </a:rPr>
              <a:t> opada na podłoże o temperaturze niższej od zera. Spadające kropelki rozpływają się i zamarzają. Do gołoledzi najczęściej dochodzi wtedy, gdy po mroźnej i suchej pogodzie, przychodzi ocieplenie, przynoszące również opady lub zamarzania cienkiej warstwy wody, pokrywającej powierzchnię.</a:t>
            </a:r>
            <a:endParaRPr lang="pl-PL" sz="16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034855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Zima Szadź - Darmowe zdjęcie na Pixabay">
            <a:extLst>
              <a:ext uri="{FF2B5EF4-FFF2-40B4-BE49-F238E27FC236}">
                <a16:creationId xmlns:a16="http://schemas.microsoft.com/office/drawing/2014/main" id="{33DA1268-F98E-4FE0-AD3A-7E64DB76CA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877" b="30698"/>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7" name="Prostokąt 6">
            <a:extLst>
              <a:ext uri="{FF2B5EF4-FFF2-40B4-BE49-F238E27FC236}">
                <a16:creationId xmlns:a16="http://schemas.microsoft.com/office/drawing/2014/main" id="{C76CA327-1005-4BE3-A5FA-CADCE11B9A09}"/>
              </a:ext>
            </a:extLst>
          </p:cNvPr>
          <p:cNvSpPr/>
          <p:nvPr/>
        </p:nvSpPr>
        <p:spPr>
          <a:xfrm>
            <a:off x="227135" y="4075728"/>
            <a:ext cx="11737730" cy="2355838"/>
          </a:xfrm>
          <a:prstGeom prst="rect">
            <a:avLst/>
          </a:prstGeom>
          <a:noFill/>
        </p:spPr>
        <p:txBody>
          <a:bodyPr wrap="square" lIns="91440" tIns="45720" rIns="91440" bIns="45720">
            <a:spAutoFit/>
          </a:bodyPr>
          <a:lstStyle/>
          <a:p>
            <a:pPr algn="ctr">
              <a:lnSpc>
                <a:spcPct val="150000"/>
              </a:lnSpc>
              <a:spcAft>
                <a:spcPts val="600"/>
              </a:spcAft>
            </a:pPr>
            <a:r>
              <a:rPr lang="pl-PL" sz="2000" b="0" i="0" dirty="0">
                <a:effectLst/>
                <a:latin typeface="Cavolini" panose="03000502040302020204" pitchFamily="66" charset="0"/>
                <a:cs typeface="Cavolini" panose="03000502040302020204" pitchFamily="66" charset="0"/>
              </a:rPr>
              <a:t>To osad lodu</a:t>
            </a:r>
            <a:r>
              <a:rPr lang="en-US" sz="2000" b="0" i="0" dirty="0">
                <a:effectLst/>
                <a:latin typeface="Cavolini" panose="03000502040302020204" pitchFamily="66" charset="0"/>
                <a:cs typeface="Cavolini" panose="03000502040302020204" pitchFamily="66" charset="0"/>
              </a:rPr>
              <a:t> </a:t>
            </a:r>
            <a:r>
              <a:rPr lang="pl-PL" sz="2000" b="0" i="0" dirty="0">
                <a:effectLst/>
                <a:latin typeface="Cavolini" panose="03000502040302020204" pitchFamily="66" charset="0"/>
                <a:cs typeface="Cavolini" panose="03000502040302020204" pitchFamily="66" charset="0"/>
              </a:rPr>
              <a:t>który </a:t>
            </a:r>
            <a:r>
              <a:rPr lang="en-US" sz="2000" b="0" i="0" dirty="0" err="1">
                <a:effectLst/>
                <a:latin typeface="Cavolini" panose="03000502040302020204" pitchFamily="66" charset="0"/>
                <a:cs typeface="Cavolini" panose="03000502040302020204" pitchFamily="66" charset="0"/>
              </a:rPr>
              <a:t>powstaj</a:t>
            </a:r>
            <a:r>
              <a:rPr lang="pl-PL" sz="2000" b="0" i="0" dirty="0">
                <a:effectLst/>
                <a:latin typeface="Cavolini" panose="03000502040302020204" pitchFamily="66" charset="0"/>
                <a:cs typeface="Cavolini" panose="03000502040302020204" pitchFamily="66" charset="0"/>
              </a:rPr>
              <a:t>e</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przy</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zamarzaniu</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małych</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kropelek</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wody</a:t>
            </a:r>
            <a:r>
              <a:rPr lang="en-US" sz="2000" b="0" i="0" dirty="0">
                <a:effectLst/>
                <a:latin typeface="Cavolini" panose="03000502040302020204" pitchFamily="66" charset="0"/>
                <a:cs typeface="Cavolini" panose="03000502040302020204" pitchFamily="66" charset="0"/>
              </a:rPr>
              <a:t> (</a:t>
            </a:r>
            <a:r>
              <a:rPr lang="pl-PL" sz="2000" b="0" i="0" u="none" strike="noStrike" dirty="0">
                <a:effectLst/>
                <a:latin typeface="Cavolini" panose="03000502040302020204" pitchFamily="66" charset="0"/>
                <a:cs typeface="Cavolini" panose="03000502040302020204" pitchFamily="66" charset="0"/>
              </a:rPr>
              <a:t>mgły</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lub</a:t>
            </a:r>
            <a:r>
              <a:rPr lang="en-US" sz="2000" b="0" i="0" dirty="0">
                <a:effectLst/>
                <a:latin typeface="Cavolini" panose="03000502040302020204" pitchFamily="66" charset="0"/>
                <a:cs typeface="Cavolini" panose="03000502040302020204" pitchFamily="66" charset="0"/>
              </a:rPr>
              <a:t> </a:t>
            </a:r>
            <a:r>
              <a:rPr lang="en-US" sz="2000" dirty="0">
                <a:latin typeface="Cavolini" panose="03000502040302020204" pitchFamily="66" charset="0"/>
                <a:cs typeface="Cavolini" panose="03000502040302020204" pitchFamily="66" charset="0"/>
              </a:rPr>
              <a:t>chm</a:t>
            </a:r>
            <a:r>
              <a:rPr lang="pl-PL" sz="2000" dirty="0" err="1">
                <a:latin typeface="Cavolini" panose="03000502040302020204" pitchFamily="66" charset="0"/>
                <a:cs typeface="Cavolini" panose="03000502040302020204" pitchFamily="66" charset="0"/>
              </a:rPr>
              <a:t>ury</a:t>
            </a:r>
            <a:r>
              <a:rPr lang="en-US" sz="2000" b="0" i="0" dirty="0">
                <a:effectLst/>
                <a:latin typeface="Cavolini" panose="03000502040302020204" pitchFamily="66" charset="0"/>
                <a:cs typeface="Cavolini" panose="03000502040302020204" pitchFamily="66" charset="0"/>
              </a:rPr>
              <a:t>)</a:t>
            </a:r>
            <a:r>
              <a:rPr lang="pl-PL" sz="2000" b="0" i="0" dirty="0">
                <a:effectLst/>
                <a:latin typeface="Cavolini" panose="03000502040302020204" pitchFamily="66" charset="0"/>
                <a:cs typeface="Cavolini" panose="03000502040302020204" pitchFamily="66" charset="0"/>
              </a:rPr>
              <a:t>. Powstaje</a:t>
            </a:r>
            <a:r>
              <a:rPr lang="en-US" sz="2000" b="0" i="0" dirty="0">
                <a:effectLst/>
                <a:latin typeface="Cavolini" panose="03000502040302020204" pitchFamily="66" charset="0"/>
                <a:cs typeface="Cavolini" panose="03000502040302020204" pitchFamily="66" charset="0"/>
              </a:rPr>
              <a:t> w </a:t>
            </a:r>
            <a:r>
              <a:rPr lang="en-US" sz="2000" b="0" i="0" dirty="0" err="1">
                <a:effectLst/>
                <a:latin typeface="Cavolini" panose="03000502040302020204" pitchFamily="66" charset="0"/>
                <a:cs typeface="Cavolini" panose="03000502040302020204" pitchFamily="66" charset="0"/>
              </a:rPr>
              <a:t>momencie</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zetknięcia</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kropelki</a:t>
            </a:r>
            <a:r>
              <a:rPr lang="en-US" sz="2000" b="0" i="0" dirty="0">
                <a:effectLst/>
                <a:latin typeface="Cavolini" panose="03000502040302020204" pitchFamily="66" charset="0"/>
                <a:cs typeface="Cavolini" panose="03000502040302020204" pitchFamily="66" charset="0"/>
              </a:rPr>
              <a:t> z </a:t>
            </a:r>
            <a:r>
              <a:rPr lang="en-US" sz="2000" b="0" i="0" dirty="0" err="1">
                <a:effectLst/>
                <a:latin typeface="Cavolini" panose="03000502040302020204" pitchFamily="66" charset="0"/>
                <a:cs typeface="Cavolini" panose="03000502040302020204" pitchFamily="66" charset="0"/>
              </a:rPr>
              <a:t>powierzchnią</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przedmiotu</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lub</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powierzchnią</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wcześniej</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narosłej</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szadzi</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Składa</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się</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ze</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zlepionych</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kryształków</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lodu</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narastając</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niekiedy</a:t>
            </a:r>
            <a:r>
              <a:rPr lang="en-US" sz="2000" b="0" i="0" dirty="0">
                <a:effectLst/>
                <a:latin typeface="Cavolini" panose="03000502040302020204" pitchFamily="66" charset="0"/>
                <a:cs typeface="Cavolini" panose="03000502040302020204" pitchFamily="66" charset="0"/>
              </a:rPr>
              <a:t> do </a:t>
            </a:r>
            <a:r>
              <a:rPr lang="en-US" sz="2000" b="0" i="0" dirty="0" err="1">
                <a:effectLst/>
                <a:latin typeface="Cavolini" panose="03000502040302020204" pitchFamily="66" charset="0"/>
                <a:cs typeface="Cavolini" panose="03000502040302020204" pitchFamily="66" charset="0"/>
              </a:rPr>
              <a:t>stosunkowo</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znacznych</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grubości</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Osadzająca</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się</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na</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gałęziach</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drzew</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może</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powodować</a:t>
            </a:r>
            <a:r>
              <a:rPr lang="en-US" sz="2000" b="0" i="0" dirty="0">
                <a:effectLst/>
                <a:latin typeface="Cavolini" panose="03000502040302020204" pitchFamily="66" charset="0"/>
                <a:cs typeface="Cavolini" panose="03000502040302020204" pitchFamily="66" charset="0"/>
              </a:rPr>
              <a:t> ich </a:t>
            </a:r>
            <a:r>
              <a:rPr lang="en-US" sz="2000" b="0" i="0" dirty="0" err="1">
                <a:effectLst/>
                <a:latin typeface="Cavolini" panose="03000502040302020204" pitchFamily="66" charset="0"/>
                <a:cs typeface="Cavolini" panose="03000502040302020204" pitchFamily="66" charset="0"/>
              </a:rPr>
              <a:t>łamanie</a:t>
            </a:r>
            <a:r>
              <a:rPr lang="en-US" sz="2000" b="0" i="0" dirty="0">
                <a:effectLst/>
                <a:latin typeface="Cavolini" panose="03000502040302020204" pitchFamily="66" charset="0"/>
                <a:cs typeface="Cavolini" panose="03000502040302020204" pitchFamily="66" charset="0"/>
              </a:rPr>
              <a:t> </a:t>
            </a:r>
            <a:r>
              <a:rPr lang="en-US" sz="2000" b="0" i="0" dirty="0" err="1">
                <a:effectLst/>
                <a:latin typeface="Cavolini" panose="03000502040302020204" pitchFamily="66" charset="0"/>
                <a:cs typeface="Cavolini" panose="03000502040302020204" pitchFamily="66" charset="0"/>
              </a:rPr>
              <a:t>się</a:t>
            </a:r>
            <a:r>
              <a:rPr lang="en-US" sz="2000" b="0" i="0" dirty="0">
                <a:effectLst/>
                <a:latin typeface="Cavolini" panose="03000502040302020204" pitchFamily="66" charset="0"/>
                <a:cs typeface="Cavolini" panose="03000502040302020204" pitchFamily="66" charset="0"/>
              </a:rPr>
              <a:t>.</a:t>
            </a:r>
            <a:endParaRPr lang="en-US" sz="2000" dirty="0">
              <a:latin typeface="Cavolini" panose="03000502040302020204" pitchFamily="66" charset="0"/>
              <a:cs typeface="Cavolini" panose="03000502040302020204" pitchFamily="66" charset="0"/>
            </a:endParaRPr>
          </a:p>
        </p:txBody>
      </p:sp>
      <p:sp>
        <p:nvSpPr>
          <p:cNvPr id="10" name="Prostokąt 9">
            <a:extLst>
              <a:ext uri="{FF2B5EF4-FFF2-40B4-BE49-F238E27FC236}">
                <a16:creationId xmlns:a16="http://schemas.microsoft.com/office/drawing/2014/main" id="{F384202F-0392-4F66-97EE-CBC0C533A740}"/>
              </a:ext>
            </a:extLst>
          </p:cNvPr>
          <p:cNvSpPr/>
          <p:nvPr/>
        </p:nvSpPr>
        <p:spPr>
          <a:xfrm>
            <a:off x="4677428" y="3336085"/>
            <a:ext cx="2388795" cy="923330"/>
          </a:xfrm>
          <a:prstGeom prst="rect">
            <a:avLst/>
          </a:prstGeom>
          <a:noFill/>
        </p:spPr>
        <p:txBody>
          <a:bodyPr wrap="none" lIns="91440" tIns="45720" rIns="91440" bIns="45720">
            <a:spAutoFit/>
          </a:bodyPr>
          <a:lstStyle/>
          <a:p>
            <a:pPr algn="ctr"/>
            <a:r>
              <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Szadź</a:t>
            </a:r>
          </a:p>
        </p:txBody>
      </p:sp>
    </p:spTree>
    <p:extLst>
      <p:ext uri="{BB962C8B-B14F-4D97-AF65-F5344CB8AC3E}">
        <p14:creationId xmlns:p14="http://schemas.microsoft.com/office/powerpoint/2010/main" val="863273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szron Na Trawie&quot;: zdjęcia, obrazy, grafiki, wektory i filmy bez tantiem |  Adobe Stock">
            <a:extLst>
              <a:ext uri="{FF2B5EF4-FFF2-40B4-BE49-F238E27FC236}">
                <a16:creationId xmlns:a16="http://schemas.microsoft.com/office/drawing/2014/main" id="{553BDE3B-B635-4834-A16B-A067F68D5A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947" b="23491"/>
          <a:stretch/>
        </p:blipFill>
        <p:spPr bwMode="auto">
          <a:xfrm>
            <a:off x="-1" y="10"/>
            <a:ext cx="12192001" cy="466692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1657"/>
          <a:stretch/>
        </p:blipFill>
        <p:spPr>
          <a:xfrm>
            <a:off x="0" y="3542616"/>
            <a:ext cx="12192000" cy="3315384"/>
          </a:xfrm>
          <a:prstGeom prst="rect">
            <a:avLst/>
          </a:prstGeom>
        </p:spPr>
      </p:pic>
      <p:sp>
        <p:nvSpPr>
          <p:cNvPr id="73" name="Oval 72">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rostokąt 7">
            <a:extLst>
              <a:ext uri="{FF2B5EF4-FFF2-40B4-BE49-F238E27FC236}">
                <a16:creationId xmlns:a16="http://schemas.microsoft.com/office/drawing/2014/main" id="{6C2720F2-C594-4F33-B217-6D10FC7B25F2}"/>
              </a:ext>
            </a:extLst>
          </p:cNvPr>
          <p:cNvSpPr/>
          <p:nvPr/>
        </p:nvSpPr>
        <p:spPr>
          <a:xfrm>
            <a:off x="4851798" y="4127630"/>
            <a:ext cx="2331087" cy="923330"/>
          </a:xfrm>
          <a:prstGeom prst="rect">
            <a:avLst/>
          </a:prstGeom>
          <a:noFill/>
        </p:spPr>
        <p:txBody>
          <a:bodyPr wrap="none" lIns="91440" tIns="45720" rIns="91440" bIns="45720">
            <a:spAutoFit/>
          </a:bodyPr>
          <a:lstStyle/>
          <a:p>
            <a:pPr algn="ctr"/>
            <a:r>
              <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Szron</a:t>
            </a:r>
          </a:p>
        </p:txBody>
      </p:sp>
      <p:sp>
        <p:nvSpPr>
          <p:cNvPr id="2" name="Prostokąt 1">
            <a:extLst>
              <a:ext uri="{FF2B5EF4-FFF2-40B4-BE49-F238E27FC236}">
                <a16:creationId xmlns:a16="http://schemas.microsoft.com/office/drawing/2014/main" id="{599FB189-7430-4A4A-8CAB-7496B06E64DB}"/>
              </a:ext>
            </a:extLst>
          </p:cNvPr>
          <p:cNvSpPr/>
          <p:nvPr/>
        </p:nvSpPr>
        <p:spPr>
          <a:xfrm>
            <a:off x="300868" y="5050960"/>
            <a:ext cx="11432948" cy="1533818"/>
          </a:xfrm>
          <a:prstGeom prst="rect">
            <a:avLst/>
          </a:prstGeom>
          <a:noFill/>
        </p:spPr>
        <p:txBody>
          <a:bodyPr wrap="square" lIns="91440" tIns="45720" rIns="91440" bIns="45720">
            <a:spAutoFit/>
          </a:bodyPr>
          <a:lstStyle/>
          <a:p>
            <a:pPr algn="ctr">
              <a:lnSpc>
                <a:spcPct val="150000"/>
              </a:lnSpc>
            </a:pPr>
            <a:r>
              <a:rPr lang="pl-PL" sz="1600" dirty="0">
                <a:latin typeface="Cavolini" panose="03000502040302020204" pitchFamily="66" charset="0"/>
                <a:cs typeface="Cavolini" panose="03000502040302020204" pitchFamily="66" charset="0"/>
              </a:rPr>
              <a:t>To osad atmosferyczny</a:t>
            </a:r>
            <a:r>
              <a:rPr lang="pl-PL" sz="1600" b="0" i="0" dirty="0">
                <a:effectLst/>
                <a:latin typeface="Cavolini" panose="03000502040302020204" pitchFamily="66" charset="0"/>
                <a:cs typeface="Cavolini" panose="03000502040302020204" pitchFamily="66" charset="0"/>
              </a:rPr>
              <a:t>, tworzący drobne lodowe kryształki w postaci igieł, piórek na poziomych powierzchniach. Szadź jest bardzo często mylona ze </a:t>
            </a:r>
            <a:r>
              <a:rPr lang="pl-PL" sz="1600" dirty="0">
                <a:latin typeface="Cavolini" panose="03000502040302020204" pitchFamily="66" charset="0"/>
                <a:cs typeface="Cavolini" panose="03000502040302020204" pitchFamily="66" charset="0"/>
              </a:rPr>
              <a:t>szronem</a:t>
            </a:r>
            <a:r>
              <a:rPr lang="pl-PL" sz="1600" b="0" i="0" dirty="0">
                <a:effectLst/>
                <a:latin typeface="Cavolini" panose="03000502040302020204" pitchFamily="66" charset="0"/>
                <a:cs typeface="Cavolini" panose="03000502040302020204" pitchFamily="66" charset="0"/>
              </a:rPr>
              <a:t>. Różnica polega przede wszystkim na tym, że szron składa się z małych igiełek lodowych, które mogą się rozgałęziać, natomiast szadź to pozlepiane ze sobą kryształki lodu.</a:t>
            </a:r>
            <a:endParaRPr lang="pl-PL" sz="1600" b="0" cap="none" spc="0" dirty="0">
              <a:ln w="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40110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orest Trees Landscape - Free vector graphic on Pixabay">
            <a:extLst>
              <a:ext uri="{FF2B5EF4-FFF2-40B4-BE49-F238E27FC236}">
                <a16:creationId xmlns:a16="http://schemas.microsoft.com/office/drawing/2014/main" id="{BFA94D64-388F-4E50-BEF4-C71D26772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wal 1">
            <a:extLst>
              <a:ext uri="{FF2B5EF4-FFF2-40B4-BE49-F238E27FC236}">
                <a16:creationId xmlns:a16="http://schemas.microsoft.com/office/drawing/2014/main" id="{55477839-1EBC-4D63-955A-51DCCABBFB46}"/>
              </a:ext>
            </a:extLst>
          </p:cNvPr>
          <p:cNvSpPr/>
          <p:nvPr/>
        </p:nvSpPr>
        <p:spPr>
          <a:xfrm>
            <a:off x="4052856" y="1817002"/>
            <a:ext cx="3639902" cy="35101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rostokąt 2">
            <a:extLst>
              <a:ext uri="{FF2B5EF4-FFF2-40B4-BE49-F238E27FC236}">
                <a16:creationId xmlns:a16="http://schemas.microsoft.com/office/drawing/2014/main" id="{70938D13-D9EB-4853-845C-12DE0AE008A2}"/>
              </a:ext>
            </a:extLst>
          </p:cNvPr>
          <p:cNvSpPr/>
          <p:nvPr/>
        </p:nvSpPr>
        <p:spPr>
          <a:xfrm>
            <a:off x="4078585" y="2694897"/>
            <a:ext cx="3810659" cy="1754326"/>
          </a:xfrm>
          <a:prstGeom prst="rect">
            <a:avLst/>
          </a:prstGeom>
          <a:noFill/>
        </p:spPr>
        <p:txBody>
          <a:bodyPr wrap="none" lIns="91440" tIns="45720" rIns="91440" bIns="45720">
            <a:spAutoFit/>
          </a:bodyPr>
          <a:lstStyle/>
          <a:p>
            <a:pPr algn="ctr"/>
            <a:r>
              <a:rPr lang="pl-PL" sz="5400" dirty="0">
                <a:ln w="0"/>
                <a:solidFill>
                  <a:srgbClr val="0070C0"/>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Przyroda </a:t>
            </a:r>
          </a:p>
          <a:p>
            <a:pPr algn="ctr"/>
            <a:r>
              <a:rPr lang="pl-PL" sz="5400" dirty="0">
                <a:ln w="0"/>
                <a:solidFill>
                  <a:srgbClr val="0070C0"/>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zimą</a:t>
            </a:r>
            <a:endParaRPr lang="pl-PL" sz="5400" b="0" cap="none" spc="0" dirty="0">
              <a:ln w="0"/>
              <a:solidFill>
                <a:srgbClr val="0070C0"/>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558752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0E6E4"/>
        </a:solidFill>
        <a:effectLst/>
      </p:bgPr>
    </p:bg>
    <p:spTree>
      <p:nvGrpSpPr>
        <p:cNvPr id="1" name=""/>
        <p:cNvGrpSpPr/>
        <p:nvPr/>
      </p:nvGrpSpPr>
      <p:grpSpPr>
        <a:xfrm>
          <a:off x="0" y="0"/>
          <a:ext cx="0" cy="0"/>
          <a:chOff x="0" y="0"/>
          <a:chExt cx="0" cy="0"/>
        </a:xfrm>
      </p:grpSpPr>
      <p:pic>
        <p:nvPicPr>
          <p:cNvPr id="17410" name="Picture 2" descr="Zbieramy nasiona kwiatów jesienią - e-ogrody">
            <a:extLst>
              <a:ext uri="{FF2B5EF4-FFF2-40B4-BE49-F238E27FC236}">
                <a16:creationId xmlns:a16="http://schemas.microsoft.com/office/drawing/2014/main" id="{FDD7ACF2-106D-4B4D-8784-E0D784F17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1562" y="1398116"/>
            <a:ext cx="7185415" cy="4769267"/>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id="{FD891085-D2F4-42D9-9D40-5C4D88EF5F42}"/>
              </a:ext>
            </a:extLst>
          </p:cNvPr>
          <p:cNvSpPr/>
          <p:nvPr/>
        </p:nvSpPr>
        <p:spPr>
          <a:xfrm>
            <a:off x="613634" y="303817"/>
            <a:ext cx="10825215" cy="1323439"/>
          </a:xfrm>
          <a:prstGeom prst="rect">
            <a:avLst/>
          </a:prstGeom>
          <a:noFill/>
        </p:spPr>
        <p:txBody>
          <a:bodyPr wrap="square" lIns="91440" tIns="45720" rIns="91440" bIns="45720">
            <a:spAutoFit/>
          </a:bodyPr>
          <a:lstStyle/>
          <a:p>
            <a:pPr algn="ctr"/>
            <a:r>
              <a:rPr lang="pl-PL" sz="40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Większość rośli zimuje w formie nasion, kłączy, cebulek lub bulw.</a:t>
            </a:r>
          </a:p>
        </p:txBody>
      </p:sp>
      <p:pic>
        <p:nvPicPr>
          <p:cNvPr id="5" name="Obraz 4" descr="Obraz zawierający warzywo&#10;&#10;Opis wygenerowany automatycznie">
            <a:extLst>
              <a:ext uri="{FF2B5EF4-FFF2-40B4-BE49-F238E27FC236}">
                <a16:creationId xmlns:a16="http://schemas.microsoft.com/office/drawing/2014/main" id="{F27E6448-F33D-44F2-90CF-0A087F280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980" y="3782749"/>
            <a:ext cx="3390900" cy="1704975"/>
          </a:xfrm>
          <a:prstGeom prst="rect">
            <a:avLst/>
          </a:prstGeom>
        </p:spPr>
      </p:pic>
      <p:pic>
        <p:nvPicPr>
          <p:cNvPr id="7" name="Obraz 6" descr="Obraz zawierający owoce, orzech&#10;&#10;Opis wygenerowany automatycznie">
            <a:extLst>
              <a:ext uri="{FF2B5EF4-FFF2-40B4-BE49-F238E27FC236}">
                <a16:creationId xmlns:a16="http://schemas.microsoft.com/office/drawing/2014/main" id="{5BC76C58-4326-451B-BD46-C6C52AEB2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9412" y="2409978"/>
            <a:ext cx="1962150" cy="1038225"/>
          </a:xfrm>
          <a:prstGeom prst="rect">
            <a:avLst/>
          </a:prstGeom>
        </p:spPr>
      </p:pic>
    </p:spTree>
    <p:extLst>
      <p:ext uri="{BB962C8B-B14F-4D97-AF65-F5344CB8AC3E}">
        <p14:creationId xmlns:p14="http://schemas.microsoft.com/office/powerpoint/2010/main" val="157340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rostokąt 2">
            <a:extLst>
              <a:ext uri="{FF2B5EF4-FFF2-40B4-BE49-F238E27FC236}">
                <a16:creationId xmlns:a16="http://schemas.microsoft.com/office/drawing/2014/main" id="{342AB552-67CF-4269-8951-B7C933C76F38}"/>
              </a:ext>
            </a:extLst>
          </p:cNvPr>
          <p:cNvSpPr/>
          <p:nvPr/>
        </p:nvSpPr>
        <p:spPr>
          <a:xfrm>
            <a:off x="804672" y="4625095"/>
            <a:ext cx="10592174" cy="1492090"/>
          </a:xfrm>
          <a:prstGeom prst="rect">
            <a:avLst/>
          </a:prstGeom>
        </p:spPr>
        <p:txBody>
          <a:bodyPr vert="horz" lIns="91440" tIns="45720" rIns="91440" bIns="45720" rtlCol="0" anchor="t">
            <a:normAutofit/>
          </a:bodyPr>
          <a:lstStyle/>
          <a:p>
            <a:pPr algn="ctr">
              <a:lnSpc>
                <a:spcPct val="170000"/>
              </a:lnSpc>
              <a:spcBef>
                <a:spcPct val="0"/>
              </a:spcBef>
              <a:spcAft>
                <a:spcPts val="600"/>
              </a:spcAft>
            </a:pPr>
            <a:r>
              <a:rPr lang="en-US" sz="2000" b="0" i="0" dirty="0">
                <a:effectLst/>
                <a:latin typeface="Cavolini" panose="03000502040302020204" pitchFamily="66" charset="0"/>
                <a:ea typeface="+mj-ea"/>
                <a:cs typeface="Cavolini" panose="03000502040302020204" pitchFamily="66" charset="0"/>
              </a:rPr>
              <a:t>Na </a:t>
            </a:r>
            <a:r>
              <a:rPr lang="en-US" sz="2000" b="0" i="0" dirty="0" err="1">
                <a:effectLst/>
                <a:latin typeface="Cavolini" panose="03000502040302020204" pitchFamily="66" charset="0"/>
                <a:ea typeface="+mj-ea"/>
                <a:cs typeface="Cavolini" panose="03000502040302020204" pitchFamily="66" charset="0"/>
              </a:rPr>
              <a:t>powierzchni</a:t>
            </a:r>
            <a:r>
              <a:rPr lang="en-US" sz="2000" b="0" i="0" dirty="0">
                <a:effectLst/>
                <a:latin typeface="Cavolini" panose="03000502040302020204" pitchFamily="66" charset="0"/>
                <a:ea typeface="+mj-ea"/>
                <a:cs typeface="Cavolini" panose="03000502040302020204" pitchFamily="66" charset="0"/>
              </a:rPr>
              <a:t> </a:t>
            </a:r>
            <a:r>
              <a:rPr lang="en-US" sz="2000" b="0" i="0" dirty="0" err="1">
                <a:effectLst/>
                <a:latin typeface="Cavolini" panose="03000502040302020204" pitchFamily="66" charset="0"/>
                <a:ea typeface="+mj-ea"/>
                <a:cs typeface="Cavolini" panose="03000502040302020204" pitchFamily="66" charset="0"/>
              </a:rPr>
              <a:t>pozostają</a:t>
            </a:r>
            <a:r>
              <a:rPr lang="en-US" sz="2000" b="0" i="0" dirty="0">
                <a:effectLst/>
                <a:latin typeface="Cavolini" panose="03000502040302020204" pitchFamily="66" charset="0"/>
                <a:ea typeface="+mj-ea"/>
                <a:cs typeface="Cavolini" panose="03000502040302020204" pitchFamily="66" charset="0"/>
              </a:rPr>
              <a:t> </a:t>
            </a:r>
            <a:r>
              <a:rPr lang="en-US" sz="2000" b="0" i="0" dirty="0" err="1">
                <a:effectLst/>
                <a:latin typeface="Cavolini" panose="03000502040302020204" pitchFamily="66" charset="0"/>
                <a:ea typeface="+mj-ea"/>
                <a:cs typeface="Cavolini" panose="03000502040302020204" pitchFamily="66" charset="0"/>
              </a:rPr>
              <a:t>tylko</a:t>
            </a:r>
            <a:r>
              <a:rPr lang="en-US" sz="2000" b="0" i="0" dirty="0">
                <a:effectLst/>
                <a:latin typeface="Cavolini" panose="03000502040302020204" pitchFamily="66" charset="0"/>
                <a:ea typeface="+mj-ea"/>
                <a:cs typeface="Cavolini" panose="03000502040302020204" pitchFamily="66" charset="0"/>
              </a:rPr>
              <a:t> </a:t>
            </a:r>
            <a:r>
              <a:rPr lang="en-US" sz="2000" b="0" i="0" dirty="0" err="1">
                <a:effectLst/>
                <a:latin typeface="Cavolini" panose="03000502040302020204" pitchFamily="66" charset="0"/>
                <a:ea typeface="+mj-ea"/>
                <a:cs typeface="Cavolini" panose="03000502040302020204" pitchFamily="66" charset="0"/>
              </a:rPr>
              <a:t>bezlistne</a:t>
            </a:r>
            <a:r>
              <a:rPr lang="en-US" sz="2000" b="0" i="0" dirty="0">
                <a:effectLst/>
                <a:latin typeface="Cavolini" panose="03000502040302020204" pitchFamily="66" charset="0"/>
                <a:ea typeface="+mj-ea"/>
                <a:cs typeface="Cavolini" panose="03000502040302020204" pitchFamily="66" charset="0"/>
              </a:rPr>
              <a:t> </a:t>
            </a:r>
            <a:r>
              <a:rPr lang="en-US" sz="2000" dirty="0" err="1">
                <a:latin typeface="Cavolini" panose="03000502040302020204" pitchFamily="66" charset="0"/>
                <a:ea typeface="+mj-ea"/>
                <a:cs typeface="Cavolini" panose="03000502040302020204" pitchFamily="66" charset="0"/>
              </a:rPr>
              <a:t>krzewy</a:t>
            </a:r>
            <a:r>
              <a:rPr lang="en-US" sz="2000" b="0" i="0" dirty="0">
                <a:effectLst/>
                <a:latin typeface="Cavolini" panose="03000502040302020204" pitchFamily="66" charset="0"/>
                <a:ea typeface="+mj-ea"/>
                <a:cs typeface="Cavolini" panose="03000502040302020204" pitchFamily="66" charset="0"/>
              </a:rPr>
              <a:t> </a:t>
            </a:r>
            <a:r>
              <a:rPr lang="en-US" sz="2000" b="0" i="0" dirty="0" err="1">
                <a:effectLst/>
                <a:latin typeface="Cavolini" panose="03000502040302020204" pitchFamily="66" charset="0"/>
                <a:ea typeface="+mj-ea"/>
                <a:cs typeface="Cavolini" panose="03000502040302020204" pitchFamily="66" charset="0"/>
              </a:rPr>
              <a:t>i</a:t>
            </a:r>
            <a:r>
              <a:rPr lang="en-US" sz="2000" b="0" i="0" dirty="0">
                <a:effectLst/>
                <a:latin typeface="Cavolini" panose="03000502040302020204" pitchFamily="66" charset="0"/>
                <a:ea typeface="+mj-ea"/>
                <a:cs typeface="Cavolini" panose="03000502040302020204" pitchFamily="66" charset="0"/>
              </a:rPr>
              <a:t> </a:t>
            </a:r>
            <a:r>
              <a:rPr lang="en-US" sz="2000" dirty="0" err="1">
                <a:latin typeface="Cavolini" panose="03000502040302020204" pitchFamily="66" charset="0"/>
                <a:ea typeface="+mj-ea"/>
                <a:cs typeface="Cavolini" panose="03000502040302020204" pitchFamily="66" charset="0"/>
              </a:rPr>
              <a:t>drzewa</a:t>
            </a:r>
            <a:r>
              <a:rPr lang="en-US" sz="2000" dirty="0">
                <a:latin typeface="Cavolini" panose="03000502040302020204" pitchFamily="66" charset="0"/>
                <a:ea typeface="+mj-ea"/>
                <a:cs typeface="Cavolini" panose="03000502040302020204" pitchFamily="66" charset="0"/>
              </a:rPr>
              <a:t> </a:t>
            </a:r>
            <a:r>
              <a:rPr lang="en-US" sz="2000" dirty="0" err="1">
                <a:latin typeface="Cavolini" panose="03000502040302020204" pitchFamily="66" charset="0"/>
                <a:ea typeface="+mj-ea"/>
                <a:cs typeface="Cavolini" panose="03000502040302020204" pitchFamily="66" charset="0"/>
              </a:rPr>
              <a:t>liściaste</a:t>
            </a:r>
            <a:r>
              <a:rPr lang="pl-PL" sz="2000" dirty="0">
                <a:latin typeface="Cavolini" panose="03000502040302020204" pitchFamily="66" charset="0"/>
                <a:ea typeface="+mj-ea"/>
                <a:cs typeface="Cavolini" panose="03000502040302020204" pitchFamily="66" charset="0"/>
              </a:rPr>
              <a:t> </a:t>
            </a:r>
            <a:r>
              <a:rPr lang="en-US" sz="2000" b="0" i="0" dirty="0" err="1">
                <a:effectLst/>
                <a:latin typeface="Cavolini" panose="03000502040302020204" pitchFamily="66" charset="0"/>
                <a:ea typeface="+mj-ea"/>
                <a:cs typeface="Cavolini" panose="03000502040302020204" pitchFamily="66" charset="0"/>
              </a:rPr>
              <a:t>oraz</a:t>
            </a:r>
            <a:r>
              <a:rPr lang="en-US" sz="2000" b="0" i="0" dirty="0">
                <a:effectLst/>
                <a:latin typeface="Cavolini" panose="03000502040302020204" pitchFamily="66" charset="0"/>
                <a:ea typeface="+mj-ea"/>
                <a:cs typeface="Cavolini" panose="03000502040302020204" pitchFamily="66" charset="0"/>
              </a:rPr>
              <a:t> </a:t>
            </a:r>
            <a:r>
              <a:rPr lang="en-US" sz="2000" b="0" i="0" dirty="0" err="1">
                <a:effectLst/>
                <a:latin typeface="Cavolini" panose="03000502040302020204" pitchFamily="66" charset="0"/>
                <a:ea typeface="+mj-ea"/>
                <a:cs typeface="Cavolini" panose="03000502040302020204" pitchFamily="66" charset="0"/>
              </a:rPr>
              <a:t>zimozielone</a:t>
            </a:r>
            <a:r>
              <a:rPr lang="en-US" sz="2000" b="0" i="0" dirty="0">
                <a:effectLst/>
                <a:latin typeface="Cavolini" panose="03000502040302020204" pitchFamily="66" charset="0"/>
                <a:ea typeface="+mj-ea"/>
                <a:cs typeface="Cavolini" panose="03000502040302020204" pitchFamily="66" charset="0"/>
              </a:rPr>
              <a:t> </a:t>
            </a:r>
            <a:r>
              <a:rPr lang="en-US" sz="2000" b="0" i="0" dirty="0" err="1">
                <a:effectLst/>
                <a:latin typeface="Cavolini" panose="03000502040302020204" pitchFamily="66" charset="0"/>
                <a:ea typeface="+mj-ea"/>
                <a:cs typeface="Cavolini" panose="03000502040302020204" pitchFamily="66" charset="0"/>
              </a:rPr>
              <a:t>krzewy</a:t>
            </a:r>
            <a:r>
              <a:rPr lang="en-US" sz="2000" b="0" i="0" dirty="0">
                <a:effectLst/>
                <a:latin typeface="Cavolini" panose="03000502040302020204" pitchFamily="66" charset="0"/>
                <a:ea typeface="+mj-ea"/>
                <a:cs typeface="Cavolini" panose="03000502040302020204" pitchFamily="66" charset="0"/>
              </a:rPr>
              <a:t> </a:t>
            </a:r>
            <a:r>
              <a:rPr lang="en-US" sz="2000" b="0" i="0" dirty="0" err="1">
                <a:effectLst/>
                <a:latin typeface="Cavolini" panose="03000502040302020204" pitchFamily="66" charset="0"/>
                <a:ea typeface="+mj-ea"/>
                <a:cs typeface="Cavolini" panose="03000502040302020204" pitchFamily="66" charset="0"/>
              </a:rPr>
              <a:t>i</a:t>
            </a:r>
            <a:r>
              <a:rPr lang="en-US" sz="2000" b="0" i="0" dirty="0">
                <a:effectLst/>
                <a:latin typeface="Cavolini" panose="03000502040302020204" pitchFamily="66" charset="0"/>
                <a:ea typeface="+mj-ea"/>
                <a:cs typeface="Cavolini" panose="03000502040302020204" pitchFamily="66" charset="0"/>
              </a:rPr>
              <a:t> </a:t>
            </a:r>
            <a:r>
              <a:rPr lang="en-US" sz="2000" b="0" i="0" dirty="0" err="1">
                <a:effectLst/>
                <a:latin typeface="Cavolini" panose="03000502040302020204" pitchFamily="66" charset="0"/>
                <a:ea typeface="+mj-ea"/>
                <a:cs typeface="Cavolini" panose="03000502040302020204" pitchFamily="66" charset="0"/>
              </a:rPr>
              <a:t>drzewa</a:t>
            </a:r>
            <a:r>
              <a:rPr lang="en-US" sz="2000" b="0" i="0" dirty="0">
                <a:effectLst/>
                <a:latin typeface="Cavolini" panose="03000502040302020204" pitchFamily="66" charset="0"/>
                <a:ea typeface="+mj-ea"/>
                <a:cs typeface="Cavolini" panose="03000502040302020204" pitchFamily="66" charset="0"/>
              </a:rPr>
              <a:t> </a:t>
            </a:r>
            <a:r>
              <a:rPr lang="en-US" sz="2000" dirty="0" err="1">
                <a:latin typeface="Cavolini" panose="03000502040302020204" pitchFamily="66" charset="0"/>
                <a:ea typeface="+mj-ea"/>
                <a:cs typeface="Cavolini" panose="03000502040302020204" pitchFamily="66" charset="0"/>
              </a:rPr>
              <a:t>iglaste</a:t>
            </a:r>
            <a:r>
              <a:rPr lang="en-US" sz="2000" b="0" i="0" dirty="0">
                <a:effectLst/>
                <a:latin typeface="Cavolini" panose="03000502040302020204" pitchFamily="66" charset="0"/>
                <a:ea typeface="+mj-ea"/>
                <a:cs typeface="Cavolini" panose="03000502040302020204" pitchFamily="66" charset="0"/>
              </a:rPr>
              <a:t>.</a:t>
            </a:r>
            <a:endParaRPr lang="en-US" sz="2000" dirty="0">
              <a:latin typeface="Cavolini" panose="03000502040302020204" pitchFamily="66" charset="0"/>
              <a:ea typeface="+mj-ea"/>
              <a:cs typeface="Cavolini" panose="03000502040302020204" pitchFamily="66" charset="0"/>
            </a:endParaRPr>
          </a:p>
        </p:txBody>
      </p:sp>
      <p:pic>
        <p:nvPicPr>
          <p:cNvPr id="19458" name="Picture 2" descr="Zimowa pielęgnacja ogrodu, czyli jak dbać o drzewa i krzewy iglaste?">
            <a:extLst>
              <a:ext uri="{FF2B5EF4-FFF2-40B4-BE49-F238E27FC236}">
                <a16:creationId xmlns:a16="http://schemas.microsoft.com/office/drawing/2014/main" id="{2FC6D116-9134-4C21-82ED-C700959E5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75" b="23010"/>
          <a:stretch/>
        </p:blipFill>
        <p:spPr bwMode="auto">
          <a:xfrm>
            <a:off x="-1" y="10"/>
            <a:ext cx="12192001" cy="4201449"/>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74" name="Freeform: Shape 7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64783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Snowy mountains by NateesArt on DeviantArt">
            <a:extLst>
              <a:ext uri="{FF2B5EF4-FFF2-40B4-BE49-F238E27FC236}">
                <a16:creationId xmlns:a16="http://schemas.microsoft.com/office/drawing/2014/main" id="{E4247948-11B4-4B95-A94D-141E2F8E9D0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id="{D2236BCC-34D2-4D64-BEDA-A0729AEF860E}"/>
              </a:ext>
            </a:extLst>
          </p:cNvPr>
          <p:cNvSpPr/>
          <p:nvPr/>
        </p:nvSpPr>
        <p:spPr>
          <a:xfrm>
            <a:off x="4244540" y="265990"/>
            <a:ext cx="5734263" cy="830997"/>
          </a:xfrm>
          <a:prstGeom prst="rect">
            <a:avLst/>
          </a:prstGeom>
          <a:noFill/>
        </p:spPr>
        <p:txBody>
          <a:bodyPr wrap="none" lIns="91440" tIns="45720" rIns="91440" bIns="45720">
            <a:spAutoFit/>
          </a:bodyPr>
          <a:lstStyle/>
          <a:p>
            <a:pPr algn="ctr"/>
            <a:r>
              <a:rPr lang="pl-PL" sz="48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Zwierzęta zimą.</a:t>
            </a:r>
          </a:p>
        </p:txBody>
      </p:sp>
      <p:sp>
        <p:nvSpPr>
          <p:cNvPr id="20" name="pole tekstowe 19">
            <a:extLst>
              <a:ext uri="{FF2B5EF4-FFF2-40B4-BE49-F238E27FC236}">
                <a16:creationId xmlns:a16="http://schemas.microsoft.com/office/drawing/2014/main" id="{31833B70-17F9-4299-BD0A-3BFC0AACAD6A}"/>
              </a:ext>
            </a:extLst>
          </p:cNvPr>
          <p:cNvSpPr txBox="1"/>
          <p:nvPr/>
        </p:nvSpPr>
        <p:spPr>
          <a:xfrm>
            <a:off x="4577899" y="1831909"/>
            <a:ext cx="5067546" cy="2960490"/>
          </a:xfrm>
          <a:prstGeom prst="rect">
            <a:avLst/>
          </a:prstGeom>
          <a:noFill/>
        </p:spPr>
        <p:txBody>
          <a:bodyPr wrap="square">
            <a:spAutoFit/>
          </a:bodyPr>
          <a:lstStyle/>
          <a:p>
            <a:pPr algn="ctr" fontAlgn="base">
              <a:lnSpc>
                <a:spcPct val="150000"/>
              </a:lnSpc>
            </a:pPr>
            <a:r>
              <a:rPr lang="pl-PL" b="1" i="0" dirty="0">
                <a:solidFill>
                  <a:srgbClr val="333333"/>
                </a:solidFill>
                <a:effectLst/>
                <a:latin typeface="Cavolini" panose="03000502040302020204" pitchFamily="66" charset="0"/>
                <a:cs typeface="Cavolini" panose="03000502040302020204" pitchFamily="66" charset="0"/>
              </a:rPr>
              <a:t>Zima potrafi dać się we znaki nie tylko ludziom, ale też i zwierzętom. Trudny zimowy czas sprawia, że muszą one stosować różne techniki pozwalające na przetrwanie bardzo niskich temperatur oraz braku dostatecznej ilości pokarmu.</a:t>
            </a:r>
            <a:endParaRPr lang="pl-PL" b="0" i="0" dirty="0">
              <a:solidFill>
                <a:srgbClr val="333333"/>
              </a:solidFill>
              <a:effectLst/>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204179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F landscape - animated GIF on GIFER">
            <a:extLst>
              <a:ext uri="{FF2B5EF4-FFF2-40B4-BE49-F238E27FC236}">
                <a16:creationId xmlns:a16="http://schemas.microsoft.com/office/drawing/2014/main" id="{FCC96C81-A408-4E74-A7B5-84950315D09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194" y="0"/>
            <a:ext cx="12192000" cy="685721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a 6">
            <a:extLst>
              <a:ext uri="{FF2B5EF4-FFF2-40B4-BE49-F238E27FC236}">
                <a16:creationId xmlns:a16="http://schemas.microsoft.com/office/drawing/2014/main" id="{2A9D5313-C5A5-417B-B150-DC6649DE03BA}"/>
              </a:ext>
            </a:extLst>
          </p:cNvPr>
          <p:cNvGrpSpPr/>
          <p:nvPr/>
        </p:nvGrpSpPr>
        <p:grpSpPr>
          <a:xfrm>
            <a:off x="3238500" y="952500"/>
            <a:ext cx="5715000" cy="4953000"/>
            <a:chOff x="3238500" y="952500"/>
            <a:chExt cx="5715000" cy="4953000"/>
          </a:xfrm>
        </p:grpSpPr>
        <p:pic>
          <p:nvPicPr>
            <p:cNvPr id="3" name="Obraz 2" descr="Obraz zawierający tekst, obiekt na zewnątrz&#10;&#10;Opis wygenerowany automatycznie">
              <a:extLst>
                <a:ext uri="{FF2B5EF4-FFF2-40B4-BE49-F238E27FC236}">
                  <a16:creationId xmlns:a16="http://schemas.microsoft.com/office/drawing/2014/main" id="{28A32C75-AC4F-4A84-8D9E-86C5A58E0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0" y="952500"/>
              <a:ext cx="5715000" cy="4953000"/>
            </a:xfrm>
            <a:prstGeom prst="rect">
              <a:avLst/>
            </a:prstGeom>
          </p:spPr>
        </p:pic>
        <p:sp>
          <p:nvSpPr>
            <p:cNvPr id="5" name="Owal 4">
              <a:extLst>
                <a:ext uri="{FF2B5EF4-FFF2-40B4-BE49-F238E27FC236}">
                  <a16:creationId xmlns:a16="http://schemas.microsoft.com/office/drawing/2014/main" id="{5B33CF84-6EE2-4CD5-9979-372FFEB9099B}"/>
                </a:ext>
              </a:extLst>
            </p:cNvPr>
            <p:cNvSpPr/>
            <p:nvPr/>
          </p:nvSpPr>
          <p:spPr>
            <a:xfrm>
              <a:off x="4949560" y="2423993"/>
              <a:ext cx="2292882" cy="2264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a:extLst>
                <a:ext uri="{FF2B5EF4-FFF2-40B4-BE49-F238E27FC236}">
                  <a16:creationId xmlns:a16="http://schemas.microsoft.com/office/drawing/2014/main" id="{1775DDFD-A2F7-44B5-BC5D-D8F5E9EB84FC}"/>
                </a:ext>
              </a:extLst>
            </p:cNvPr>
            <p:cNvSpPr/>
            <p:nvPr/>
          </p:nvSpPr>
          <p:spPr>
            <a:xfrm>
              <a:off x="4937668" y="3017520"/>
              <a:ext cx="2316660" cy="1077218"/>
            </a:xfrm>
            <a:prstGeom prst="rect">
              <a:avLst/>
            </a:prstGeom>
            <a:noFill/>
          </p:spPr>
          <p:txBody>
            <a:bodyPr wrap="none" lIns="91440" tIns="45720" rIns="91440" bIns="45720">
              <a:spAutoFit/>
            </a:bodyPr>
            <a:lstStyle/>
            <a:p>
              <a:pPr algn="ctr"/>
              <a:r>
                <a:rPr lang="pl-PL" sz="1600" b="0" i="0" dirty="0">
                  <a:solidFill>
                    <a:srgbClr val="000000"/>
                  </a:solidFill>
                  <a:effectLst/>
                  <a:latin typeface="Cavolini" panose="03000502040302020204" pitchFamily="66" charset="0"/>
                  <a:cs typeface="Cavolini" panose="03000502040302020204" pitchFamily="66" charset="0"/>
                </a:rPr>
                <a:t>Na rzekach lód,</a:t>
              </a:r>
              <a:br>
                <a:rPr lang="pl-PL" sz="1600" dirty="0">
                  <a:latin typeface="Cavolini" panose="03000502040302020204" pitchFamily="66" charset="0"/>
                  <a:cs typeface="Cavolini" panose="03000502040302020204" pitchFamily="66" charset="0"/>
                </a:rPr>
              </a:br>
              <a:r>
                <a:rPr lang="pl-PL" sz="1600" b="0" i="0" dirty="0">
                  <a:solidFill>
                    <a:srgbClr val="000000"/>
                  </a:solidFill>
                  <a:effectLst/>
                  <a:latin typeface="Cavolini" panose="03000502040302020204" pitchFamily="66" charset="0"/>
                  <a:cs typeface="Cavolini" panose="03000502040302020204" pitchFamily="66" charset="0"/>
                </a:rPr>
                <a:t>na polach śnieg,</a:t>
              </a:r>
              <a:br>
                <a:rPr lang="pl-PL" sz="1600" dirty="0">
                  <a:latin typeface="Cavolini" panose="03000502040302020204" pitchFamily="66" charset="0"/>
                  <a:cs typeface="Cavolini" panose="03000502040302020204" pitchFamily="66" charset="0"/>
                </a:rPr>
              </a:br>
              <a:r>
                <a:rPr lang="pl-PL" sz="1600" b="0" i="0" dirty="0">
                  <a:solidFill>
                    <a:srgbClr val="000000"/>
                  </a:solidFill>
                  <a:effectLst/>
                  <a:latin typeface="Cavolini" panose="03000502040302020204" pitchFamily="66" charset="0"/>
                  <a:cs typeface="Cavolini" panose="03000502040302020204" pitchFamily="66" charset="0"/>
                </a:rPr>
                <a:t>zamieć straszliwa.</a:t>
              </a:r>
              <a:br>
                <a:rPr lang="pl-PL" sz="1600" dirty="0">
                  <a:latin typeface="Cavolini" panose="03000502040302020204" pitchFamily="66" charset="0"/>
                  <a:cs typeface="Cavolini" panose="03000502040302020204" pitchFamily="66" charset="0"/>
                </a:rPr>
              </a:br>
              <a:r>
                <a:rPr lang="pl-PL" sz="1600" b="0" i="0" dirty="0">
                  <a:solidFill>
                    <a:srgbClr val="000000"/>
                  </a:solidFill>
                  <a:effectLst/>
                  <a:latin typeface="Cavolini" panose="03000502040302020204" pitchFamily="66" charset="0"/>
                  <a:cs typeface="Cavolini" panose="03000502040302020204" pitchFamily="66" charset="0"/>
                </a:rPr>
                <a:t>Kiedy to bywa?</a:t>
              </a:r>
              <a:endParaRPr lang="pl-PL" sz="16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grpSp>
    </p:spTree>
    <p:extLst>
      <p:ext uri="{BB962C8B-B14F-4D97-AF65-F5344CB8AC3E}">
        <p14:creationId xmlns:p14="http://schemas.microsoft.com/office/powerpoint/2010/main" val="321917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hristmas snow border snowflake background Vector Image">
            <a:extLst>
              <a:ext uri="{FF2B5EF4-FFF2-40B4-BE49-F238E27FC236}">
                <a16:creationId xmlns:a16="http://schemas.microsoft.com/office/drawing/2014/main" id="{51C01794-1EF9-4EC2-AE1E-B759384F7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076"/>
          <a:stretch/>
        </p:blipFill>
        <p:spPr bwMode="auto">
          <a:xfrm>
            <a:off x="0" y="11771"/>
            <a:ext cx="12192001" cy="6865522"/>
          </a:xfrm>
          <a:prstGeom prst="rect">
            <a:avLst/>
          </a:prstGeom>
          <a:noFill/>
          <a:extLst>
            <a:ext uri="{909E8E84-426E-40DD-AFC4-6F175D3DCCD1}">
              <a14:hiddenFill xmlns:a14="http://schemas.microsoft.com/office/drawing/2010/main">
                <a:solidFill>
                  <a:srgbClr val="FFFFFF"/>
                </a:solidFill>
              </a14:hiddenFill>
            </a:ext>
          </a:extLst>
        </p:spPr>
      </p:pic>
      <p:sp>
        <p:nvSpPr>
          <p:cNvPr id="6" name="Prostokąt 5">
            <a:extLst>
              <a:ext uri="{FF2B5EF4-FFF2-40B4-BE49-F238E27FC236}">
                <a16:creationId xmlns:a16="http://schemas.microsoft.com/office/drawing/2014/main" id="{CF1184EF-A376-4A2B-BD65-C78D6CC2D847}"/>
              </a:ext>
            </a:extLst>
          </p:cNvPr>
          <p:cNvSpPr/>
          <p:nvPr/>
        </p:nvSpPr>
        <p:spPr>
          <a:xfrm>
            <a:off x="312745" y="4298479"/>
            <a:ext cx="11566509" cy="1298497"/>
          </a:xfrm>
          <a:prstGeom prst="rect">
            <a:avLst/>
          </a:prstGeom>
          <a:noFill/>
        </p:spPr>
        <p:txBody>
          <a:bodyPr wrap="square" lIns="91440" tIns="45720" rIns="91440" bIns="45720">
            <a:spAutoFit/>
          </a:bodyPr>
          <a:lstStyle/>
          <a:p>
            <a:pPr algn="ctr">
              <a:lnSpc>
                <a:spcPct val="150000"/>
              </a:lnSpc>
            </a:pPr>
            <a:r>
              <a:rPr lang="pl-PL" b="0" i="0" dirty="0">
                <a:effectLst/>
                <a:latin typeface="Cavolini" panose="03000502040302020204" pitchFamily="66" charset="0"/>
                <a:cs typeface="Cavolini" panose="03000502040302020204" pitchFamily="66" charset="0"/>
              </a:rPr>
              <a:t>Jedną z metod radzenia sobie w trudnych zimowych warunkach, którą stosują niektóre zwierzęta, to opuszczenie naszego kraju i udanie się na emigrację do ciepłych krajów. W ten sposób zimę spędzają przede wszystkim bociany, a także wilga, słowik, czy jaskółka. </a:t>
            </a:r>
            <a:endParaRPr lang="pl-PL" sz="4800" b="1"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pic>
        <p:nvPicPr>
          <p:cNvPr id="15" name="Picture 2" descr="Swallow PNG">
            <a:extLst>
              <a:ext uri="{FF2B5EF4-FFF2-40B4-BE49-F238E27FC236}">
                <a16:creationId xmlns:a16="http://schemas.microsoft.com/office/drawing/2014/main" id="{B89B9BF0-243E-4AA8-9B18-45CEB27AE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089" y="1479290"/>
            <a:ext cx="2200381" cy="2392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72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708 -0.02014 L -0.02708 -0.01991 C -0.00377 -0.01783 -0.03099 -0.02014 0.01693 -0.02014 C 0.028 -0.02014 0.03919 -0.01945 0.05026 -0.01922 L 0.06185 -0.01829 C 0.06393 -0.01806 0.06602 -0.0176 0.06823 -0.01736 C 0.07318 -0.01713 0.07813 -0.0169 0.08321 -0.01667 L 0.08893 -0.01574 C 0.09479 -0.01505 0.10065 -0.01459 0.10638 -0.0132 C 0.10742 -0.01297 0.10834 -0.01274 0.10925 -0.01227 C 0.10977 -0.01204 0.11029 -0.01158 0.11081 -0.01135 C 0.11328 -0.01065 0.11771 -0.01019 0.11992 -0.00973 C 0.1211 -0.00949 0.12227 -0.00903 0.12331 -0.0088 C 0.12461 -0.00857 0.12591 -0.00834 0.12722 -0.00811 C 0.128 -0.00787 0.12878 -0.00741 0.12969 -0.00718 L 0.13542 -0.00533 C 0.13646 -0.0051 0.13737 -0.00463 0.13828 -0.00463 L 0.14414 -0.00371 C 0.14701 -0.00209 0.14492 -0.00301 0.15 -0.00209 L 0.15378 -0.00116 C 0.1543 -0.00093 0.15482 -0.00047 0.15521 -0.00024 C 0.15612 3.7037E-6 0.1569 0.00023 0.15768 0.00069 C 0.16263 0.00324 0.15808 0.00162 0.16159 0.00324 C 0.16289 0.0037 0.16419 0.00416 0.1655 0.00486 C 0.16641 0.00555 0.1681 0.00694 0.16927 0.0074 C 0.17031 0.00787 0.17123 0.0081 0.17227 0.00833 C 0.17292 0.00856 0.17344 0.00902 0.17409 0.00926 C 0.17526 0.00949 0.17643 0.00972 0.17748 0.01018 C 0.17878 0.01064 0.18008 0.01111 0.18138 0.0118 C 0.1819 0.01203 0.18229 0.0125 0.18281 0.01273 C 0.18529 0.01365 0.18763 0.01389 0.19011 0.01435 C 0.19232 0.01481 0.19466 0.01527 0.19688 0.0162 C 0.19766 0.01643 0.19857 0.01666 0.19935 0.01689 C 0.19974 0.01713 0.20026 0.01759 0.20078 0.01782 C 0.20222 0.01828 0.20365 0.01828 0.20508 0.01875 C 0.20612 0.01921 0.20703 0.02014 0.20808 0.02037 C 0.20938 0.02083 0.21094 0.02129 0.21237 0.02222 C 0.21732 0.02476 0.21328 0.02338 0.21914 0.02476 C 0.22396 0.02754 0.21641 0.02314 0.22253 0.02639 C 0.22357 0.02685 0.22448 0.02777 0.22539 0.02824 C 0.22774 0.0287 0.22826 0.02893 0.23021 0.02986 C 0.23073 0.03009 0.23125 0.03055 0.23177 0.03078 C 0.23294 0.03125 0.23438 0.03171 0.23555 0.0324 C 0.23607 0.03264 0.23659 0.03287 0.23698 0.03333 C 0.23789 0.03379 0.23867 0.03449 0.23946 0.03495 C 0.24258 0.03657 0.24206 0.03495 0.24571 0.0375 C 0.24662 0.03819 0.2474 0.03889 0.24818 0.03935 C 0.24909 0.03981 0.25065 0.04027 0.25156 0.04097 C 0.25235 0.04166 0.25313 0.04282 0.25404 0.04351 C 0.25586 0.04514 0.25651 0.04537 0.25834 0.04629 C 0.26107 0.04953 0.25847 0.04652 0.2612 0.04884 C 0.26185 0.0493 0.2625 0.05 0.26315 0.05046 C 0.26393 0.05092 0.26485 0.05115 0.26563 0.05139 C 0.26706 0.05254 0.26836 0.05393 0.26992 0.05486 C 0.27071 0.05532 0.27162 0.05532 0.2724 0.05555 C 0.27396 0.05671 0.27552 0.0581 0.27722 0.05902 C 0.27813 0.05972 0.27917 0.06018 0.28008 0.06088 C 0.28399 0.06342 0.28099 0.06203 0.2849 0.06342 C 0.28581 0.06389 0.28659 0.06458 0.28737 0.06504 C 0.28802 0.06551 0.28867 0.06574 0.28933 0.06597 C 0.29024 0.06643 0.29128 0.06713 0.29219 0.06759 L 0.29362 0.06851 C 0.29414 0.06875 0.29466 0.06921 0.29505 0.06944 C 0.2961 0.06967 0.29701 0.0699 0.29805 0.07037 C 0.29857 0.07037 0.29896 0.07106 0.29948 0.07106 C 0.30326 0.07245 0.30222 0.07152 0.30573 0.07291 C 0.30625 0.07314 0.30664 0.07361 0.30716 0.07361 C 0.30834 0.07407 0.30951 0.0743 0.31055 0.07453 C 0.31146 0.07476 0.31224 0.07523 0.31302 0.07546 C 0.31393 0.07569 0.31498 0.07592 0.31589 0.07639 C 0.31732 0.07685 0.31888 0.07731 0.32031 0.07801 C 0.32292 0.07939 0.32149 0.07939 0.32565 0.08055 C 0.3293 0.08171 0.32748 0.08101 0.33086 0.0824 C 0.33177 0.08287 0.33255 0.08356 0.33334 0.08402 C 0.33412 0.08449 0.3349 0.08449 0.33581 0.08495 C 0.33711 0.08541 0.33828 0.08611 0.33959 0.08657 L 0.33959 0.0868 C 0.34011 0.0868 0.34063 0.08726 0.34102 0.0875 C 0.34193 0.08796 0.34271 0.08865 0.34349 0.08912 C 0.34492 0.09004 0.34636 0.09097 0.34779 0.09166 C 0.34831 0.09213 0.34883 0.09236 0.34935 0.09259 C 0.35534 0.09537 0.34779 0.09189 0.35274 0.09444 C 0.35339 0.09467 0.35404 0.0949 0.35469 0.09514 C 0.35508 0.09537 0.3556 0.09583 0.35612 0.09606 C 0.35742 0.09676 0.36016 0.09745 0.36146 0.09768 C 0.36185 0.09814 0.36237 0.09838 0.36289 0.09861 C 0.36511 0.09976 0.36901 0.10115 0.37058 0.10115 L 0.37839 0.10208 C 0.37982 0.10231 0.38125 0.10277 0.38268 0.10301 C 0.38529 0.10324 0.38789 0.10347 0.39037 0.1037 C 0.39597 0.10347 0.40143 0.10347 0.4069 0.10301 C 0.41953 0.10162 0.41328 0.10162 0.42136 0.10046 C 0.42565 0.09976 0.4293 0.09976 0.43347 0.09861 C 0.43542 0.09814 0.43737 0.09745 0.43933 0.09699 C 0.44024 0.09676 0.44128 0.09652 0.44219 0.09606 C 0.4444 0.0949 0.44675 0.09398 0.44896 0.09259 C 0.45 0.09213 0.45091 0.09143 0.45183 0.09097 C 0.453 0.09027 0.45417 0.08981 0.45521 0.08912 C 0.45638 0.08842 0.45755 0.08726 0.4586 0.08657 C 0.45977 0.08588 0.46094 0.08564 0.46198 0.08495 C 0.46302 0.08426 0.46393 0.0831 0.46498 0.0824 C 0.46589 0.08171 0.46693 0.08125 0.46784 0.08055 C 0.46875 0.07986 0.4694 0.0787 0.47031 0.07801 C 0.47123 0.07731 0.47227 0.07708 0.47318 0.07639 C 0.47409 0.07569 0.47474 0.07453 0.47565 0.07361 C 0.4763 0.07291 0.47722 0.07268 0.478 0.07199 C 0.47969 0.07037 0.48112 0.06805 0.48281 0.06689 C 0.4836 0.0662 0.48451 0.06597 0.48529 0.06504 C 0.48594 0.06435 0.48646 0.06319 0.48724 0.0625 C 0.48776 0.0618 0.48854 0.06157 0.48919 0.06088 C 0.48985 0.05995 0.49037 0.05902 0.49102 0.05833 C 0.49427 0.05463 0.4918 0.05833 0.4944 0.05486 C 0.49974 0.04768 0.49831 0.04976 0.50313 0.04097 L 0.50469 0.03842 C 0.50508 0.0375 0.5056 0.0368 0.50612 0.03588 C 0.50651 0.03472 0.50703 0.03356 0.50755 0.0324 L 0.51237 0.02384 C 0.51289 0.02291 0.51341 0.02222 0.5138 0.02129 C 0.51419 0.02037 0.51433 0.01944 0.51485 0.01875 C 0.51524 0.01782 0.51576 0.01759 0.51628 0.01689 C 0.51654 0.0162 0.5168 0.01504 0.51719 0.01435 C 0.51758 0.01365 0.51823 0.01342 0.51862 0.01273 C 0.51927 0.01134 0.51953 0.00972 0.52005 0.00833 C 0.52071 0.00694 0.52136 0.00555 0.52201 0.00393 C 0.52318 -0.00209 0.52175 0.00555 0.52344 -0.00209 C 0.5237 -0.00278 0.52383 -0.00371 0.52396 -0.00463 C 0.52422 -0.00579 0.52461 -0.00695 0.525 -0.00811 C 0.52513 -0.00903 0.52513 -0.01042 0.52539 -0.01135 C 0.52565 -0.01227 0.52617 -0.01297 0.52643 -0.01412 C 0.52683 -0.01621 0.52709 -0.01852 0.52735 -0.02084 L 0.52787 -0.02431 C 0.52878 -0.03843 0.52865 -0.03264 0.52787 -0.05625 C 0.52787 -0.05741 0.52761 -0.05857 0.52735 -0.05949 C 0.5263 -0.06551 0.52669 -0.06204 0.52539 -0.06736 C 0.52474 -0.07014 0.52422 -0.07315 0.52344 -0.07593 C 0.52318 -0.07709 0.52279 -0.07824 0.52253 -0.0794 C 0.52214 -0.08079 0.52188 -0.08218 0.52162 -0.08357 C 0.52097 -0.08611 0.52031 -0.0882 0.51966 -0.09051 C 0.51927 -0.09167 0.51914 -0.09306 0.51862 -0.09399 C 0.51823 -0.09491 0.51758 -0.09561 0.51719 -0.09653 C 0.5168 -0.09769 0.51654 -0.09885 0.51628 -0.1 C 0.51537 -0.10278 0.51511 -0.10278 0.5138 -0.1051 C 0.51172 -0.11274 0.51419 -0.10486 0.51146 -0.11111 C 0.51068 -0.11274 0.51016 -0.11459 0.50951 -0.11644 C 0.50912 -0.11713 0.50899 -0.11829 0.50847 -0.11899 L 0.50703 -0.12061 C 0.50469 -0.12709 0.50768 -0.11922 0.50469 -0.12593 C 0.5043 -0.12662 0.50404 -0.12755 0.50365 -0.12848 C 0.50274 -0.13033 0.50169 -0.13195 0.50078 -0.13357 L 0.49935 -0.13611 C 0.4987 -0.13727 0.49805 -0.13866 0.4974 -0.13959 C 0.49675 -0.14051 0.4961 -0.14144 0.49544 -0.14213 C 0.49466 -0.14306 0.49375 -0.14375 0.49297 -0.14468 C 0.49232 -0.14584 0.4918 -0.14723 0.49102 -0.14815 C 0.4905 -0.14885 0.48972 -0.14931 0.48919 -0.15 C 0.48841 -0.1507 0.48789 -0.15186 0.48724 -0.15255 C 0.48594 -0.15371 0.48464 -0.15486 0.48334 -0.15602 L 0.48138 -0.15764 L 0.47748 -0.16111 C 0.47683 -0.16158 0.4763 -0.1625 0.47565 -0.16274 L 0.4737 -0.16366 C 0.47305 -0.16436 0.4724 -0.16482 0.47175 -0.16528 C 0.47123 -0.16598 0.47084 -0.16667 0.47031 -0.16713 C 0.46953 -0.16783 0.46862 -0.16829 0.46784 -0.16875 C 0.46719 -0.16945 0.46654 -0.17014 0.46589 -0.17061 C 0.46511 -0.17107 0.46433 -0.17107 0.46354 -0.1713 C 0.45912 -0.17385 0.46289 -0.17223 0.45912 -0.17477 C 0.45834 -0.17547 0.45547 -0.17639 0.45482 -0.17662 C 0.45417 -0.17709 0.45352 -0.17778 0.45287 -0.17824 C 0.45209 -0.17871 0.44909 -0.17986 0.44844 -0.1801 C 0.44779 -0.18056 0.44727 -0.18125 0.44662 -0.18172 C 0.44323 -0.1838 0.44597 -0.18125 0.44323 -0.18334 C 0.44245 -0.18403 0.44193 -0.18473 0.44128 -0.18519 C 0.43763 -0.18727 0.43802 -0.18635 0.4349 -0.18774 C 0.42852 -0.19051 0.43972 -0.18635 0.43151 -0.18936 C 0.43073 -0.18982 0.42995 -0.19005 0.42917 -0.19028 C 0.42852 -0.19051 0.42787 -0.19098 0.42722 -0.19121 C 0.4263 -0.19144 0.42526 -0.19167 0.42435 -0.19213 C 0.42344 -0.19236 0.42266 -0.1926 0.42188 -0.19283 C 0.41992 -0.19352 0.41797 -0.19445 0.41602 -0.19468 L 0.40834 -0.19537 C 0.40313 -0.19514 0.39805 -0.19514 0.39284 -0.19468 C 0.39063 -0.19445 0.38998 -0.19352 0.38802 -0.19283 C 0.38711 -0.1926 0.38607 -0.19236 0.38516 -0.19213 C 0.38464 -0.1919 0.38412 -0.19144 0.3836 -0.19121 C 0.38308 -0.19098 0.38242 -0.19074 0.38177 -0.19028 C 0.38073 -0.18982 0.37982 -0.18912 0.37878 -0.18866 C 0.37813 -0.18843 0.37748 -0.1882 0.37683 -0.18774 C 0.37617 -0.18727 0.37565 -0.18658 0.375 -0.18611 C 0.37435 -0.18565 0.3737 -0.18565 0.37305 -0.18519 C 0.3724 -0.18473 0.37175 -0.1838 0.3711 -0.18334 C 0.36979 -0.18264 0.36719 -0.18172 0.36719 -0.18149 C 0.36667 -0.18125 0.36628 -0.18033 0.36576 -0.1801 C 0.36511 -0.17963 0.36446 -0.1794 0.3638 -0.17917 C 0.35899 -0.17662 0.36654 -0.1801 0.36042 -0.17732 C 0.35677 -0.17315 0.36146 -0.17824 0.35703 -0.17477 C 0.35235 -0.1713 0.35925 -0.17477 0.35365 -0.17223 C 0.35274 -0.17107 0.35143 -0.17061 0.35078 -0.16875 C 0.35039 -0.16806 0.35026 -0.1669 0.34974 -0.16621 C 0.34935 -0.16551 0.34883 -0.16505 0.34831 -0.16459 C 0.34753 -0.16343 0.34662 -0.16227 0.34597 -0.16111 C 0.34544 -0.16042 0.34531 -0.15926 0.34492 -0.15857 C 0.34401 -0.15625 0.34271 -0.15417 0.34206 -0.15162 C 0.3388 -0.14028 0.34271 -0.1544 0.34063 -0.14561 C 0.34037 -0.14445 0.33998 -0.14329 0.33959 -0.14213 C 0.33867 -0.13264 0.33972 -0.14144 0.33815 -0.13195 C 0.33737 -0.12709 0.33724 -0.12524 0.33672 -0.12061 C 0.3362 -0.10926 0.33581 -0.10348 0.33581 -0.09051 C 0.33581 -0.08843 0.33451 -0.05371 0.33672 -0.0382 C 0.33685 -0.03727 0.33698 -0.03635 0.33724 -0.03542 C 0.33737 -0.03357 0.3375 -0.03149 0.33763 -0.0294 C 0.33776 -0.02871 0.33802 -0.02778 0.33815 -0.02686 C 0.33841 -0.025 0.33841 -0.02292 0.33867 -0.02084 C 0.3388 -0.01991 0.33906 -0.01922 0.33919 -0.01829 C 0.3405 -0.00949 0.33946 -0.01389 0.34102 -0.00811 C 0.34323 0.00694 0.34063 -0.00926 0.34401 0.00578 C 0.34427 0.00717 0.34466 0.00856 0.34492 0.01018 C 0.34518 0.01088 0.34518 0.0118 0.34544 0.01273 C 0.34571 0.01365 0.3461 0.01435 0.34636 0.01527 C 0.34675 0.01689 0.34714 0.01851 0.3474 0.02037 C 0.34779 0.02361 0.34818 0.02777 0.34883 0.03078 C 0.34922 0.03217 0.34987 0.03356 0.35026 0.03495 C 0.35065 0.03657 0.35065 0.03865 0.35117 0.04027 C 0.35222 0.04282 0.353 0.04514 0.35365 0.04791 C 0.3543 0.05069 0.35469 0.05393 0.3556 0.05648 C 0.35612 0.0581 0.35729 0.06157 0.35808 0.06342 C 0.3586 0.06481 0.35938 0.0662 0.3599 0.06759 C 0.36068 0.06944 0.3612 0.07106 0.36185 0.07291 C 0.36224 0.07361 0.36237 0.07476 0.36289 0.07546 L 0.36433 0.07708 C 0.36485 0.0787 0.36615 0.08217 0.36667 0.0831 C 0.36745 0.08449 0.36836 0.08541 0.36914 0.08657 C 0.36966 0.08773 0.37005 0.08912 0.37058 0.09004 C 0.37097 0.09074 0.37162 0.0912 0.37201 0.09166 C 0.37279 0.09282 0.37331 0.09421 0.37396 0.09514 C 0.375 0.09676 0.37774 0.10023 0.3793 0.10208 C 0.38008 0.10301 0.38086 0.1037 0.38177 0.10463 C 0.38412 0.1074 0.38242 0.10578 0.38555 0.10902 C 0.3862 0.10949 0.38698 0.10995 0.3875 0.11064 C 0.38815 0.11134 0.3888 0.1125 0.38946 0.11319 C 0.38998 0.11389 0.3905 0.11435 0.39089 0.11504 C 0.39154 0.11574 0.39219 0.11689 0.39284 0.11759 C 0.39414 0.11898 0.39558 0.11967 0.39675 0.12106 C 0.39766 0.12222 0.39857 0.12384 0.39961 0.12453 C 0.40261 0.12615 0.39961 0.12407 0.40248 0.12708 C 0.40378 0.12824 0.40521 0.12893 0.40638 0.13055 C 0.41107 0.1368 0.40612 0.13055 0.40977 0.13402 C 0.41068 0.13472 0.41133 0.13564 0.41224 0.13657 C 0.41263 0.1368 0.41315 0.13703 0.41367 0.13726 C 0.41419 0.13773 0.41459 0.13865 0.41511 0.13912 C 0.41563 0.13958 0.41615 0.13958 0.41654 0.14004 C 0.42071 0.14305 0.41654 0.14051 0.41992 0.14259 C 0.42044 0.14305 0.42084 0.14375 0.42136 0.14421 C 0.42266 0.14537 0.42396 0.14652 0.42526 0.14768 L 0.42722 0.1493 L 0.43112 0.15277 C 0.43177 0.15347 0.43229 0.15416 0.43308 0.15463 L 0.43451 0.15532 C 0.43867 0.16041 0.4319 0.15277 0.4388 0.15879 C 0.44518 0.16458 0.43724 0.15764 0.44219 0.16134 C 0.44284 0.16203 0.44349 0.16273 0.44414 0.16319 C 0.44466 0.16342 0.44518 0.16365 0.44558 0.16412 C 0.44688 0.16504 0.44818 0.1662 0.44948 0.16736 L 0.45143 0.16921 C 0.45209 0.16967 0.45261 0.17037 0.45339 0.17083 C 0.45495 0.17199 0.45664 0.17268 0.45821 0.1743 C 0.46029 0.17662 0.46341 0.18032 0.46589 0.18217 C 0.4668 0.18287 0.46784 0.1831 0.46888 0.18379 C 0.47266 0.18657 0.47227 0.18819 0.47748 0.18981 C 0.47852 0.19004 0.47943 0.19027 0.48047 0.19074 C 0.48138 0.1912 0.48229 0.19189 0.48334 0.19236 C 0.48529 0.19305 0.48724 0.19351 0.48919 0.19421 C 0.48998 0.19444 0.49076 0.19467 0.49154 0.1949 C 0.49245 0.19537 0.4931 0.19629 0.49401 0.19676 C 0.49727 0.19814 0.49948 0.19861 0.50274 0.1993 C 0.50404 0.19976 0.50534 0.2 0.50651 0.20092 C 0.50716 0.20162 0.50781 0.20231 0.50847 0.20277 C 0.50977 0.20324 0.51107 0.20324 0.51237 0.20347 C 0.51315 0.2037 0.51393 0.20416 0.51485 0.20439 C 0.51602 0.20486 0.51732 0.20578 0.51862 0.20625 C 0.5194 0.20648 0.52031 0.20671 0.5211 0.20694 C 0.525 0.20856 0.52123 0.20764 0.52787 0.20949 C 0.52982 0.21018 0.53177 0.21088 0.5336 0.21134 C 0.53477 0.21157 0.53594 0.2118 0.53698 0.21226 C 0.53828 0.21273 0.53959 0.21342 0.54089 0.21389 C 0.54427 0.21504 0.54844 0.21527 0.55156 0.21574 L 0.58008 0.21481 C 0.58281 0.21458 0.58477 0.21319 0.58737 0.21226 C 0.58828 0.2118 0.58933 0.21157 0.59024 0.21134 C 0.59141 0.21111 0.59258 0.21088 0.59362 0.21041 C 0.59558 0.20972 0.59753 0.20879 0.59948 0.20787 C 0.60026 0.20764 0.60104 0.2074 0.60183 0.20694 C 0.60287 0.20648 0.60378 0.20601 0.60482 0.20532 C 0.6056 0.20486 0.60638 0.20393 0.60716 0.20347 C 0.60821 0.20324 0.60912 0.20301 0.61016 0.20277 C 0.6138 0.2 0.61263 0.20069 0.61784 0.19838 C 0.61953 0.19768 0.62149 0.19722 0.62318 0.19676 C 0.62474 0.19606 0.628 0.1949 0.628 0.19514 C 0.62865 0.19444 0.6293 0.19375 0.62995 0.19328 C 0.63073 0.19282 0.63151 0.19282 0.63242 0.19236 L 0.63672 0.19074 C 0.64375 0.18449 0.63294 0.19375 0.64102 0.18819 C 0.64245 0.18726 0.64362 0.18564 0.64492 0.18472 C 0.64805 0.1824 0.65091 0.18055 0.65365 0.17685 L 0.65755 0.17176 C 0.65821 0.17083 0.65873 0.1699 0.65951 0.16921 C 0.66029 0.16828 0.66107 0.16759 0.66185 0.16666 C 0.66315 0.16504 0.66433 0.16296 0.66576 0.16134 C 0.66654 0.16064 0.66745 0.16041 0.66823 0.15972 C 0.66888 0.15902 0.6694 0.15787 0.67005 0.15717 C 0.67136 0.15578 0.67279 0.15532 0.67396 0.1537 C 0.67578 0.15139 0.67735 0.14861 0.6793 0.14676 C 0.67995 0.14629 0.6806 0.14583 0.68125 0.14514 C 0.68177 0.14444 0.68216 0.14328 0.68268 0.14259 C 0.68334 0.14166 0.68412 0.14166 0.68464 0.14074 C 0.68568 0.13935 0.68646 0.13703 0.6875 0.13564 C 0.6888 0.13402 0.69024 0.1324 0.69141 0.13055 C 0.69193 0.12963 0.69232 0.12801 0.69284 0.12708 C 0.69336 0.12592 0.69427 0.12546 0.69479 0.12453 C 0.69531 0.12338 0.69558 0.12199 0.69623 0.12106 C 0.6974 0.11898 0.69883 0.11759 0.70013 0.11597 C 0.70143 0.11412 0.70287 0.11273 0.70404 0.11064 C 0.70534 0.10833 0.70573 0.1074 0.70742 0.10555 C 0.70794 0.10486 0.70873 0.10463 0.70925 0.1037 C 0.71511 0.09699 0.71107 0.10023 0.71706 0.09444 C 0.71836 0.09305 0.71966 0.09213 0.72097 0.09097 L 0.72279 0.08912 C 0.72344 0.08865 0.72422 0.08819 0.72474 0.0875 C 0.72526 0.0868 0.72578 0.08634 0.72617 0.08564 C 0.72813 0.08402 0.73021 0.08264 0.73203 0.08055 C 0.73347 0.07893 0.73373 0.07847 0.73542 0.07708 C 0.73594 0.07685 0.73646 0.07662 0.73685 0.07639 C 0.74102 0.07129 0.73438 0.07916 0.74128 0.07199 C 0.7444 0.06875 0.74336 0.06898 0.7461 0.06689 C 0.74844 0.06504 0.74675 0.06713 0.74948 0.06435 C 0.75052 0.06319 0.7513 0.0618 0.75235 0.06088 C 0.75391 0.05926 0.7543 0.05902 0.75573 0.05833 C 0.7586 0.05486 0.75586 0.05787 0.7586 0.05555 C 0.75938 0.05509 0.7599 0.05439 0.76055 0.05393 C 0.76393 0.05139 0.76185 0.05301 0.76446 0.05139 C 0.76524 0.05092 0.76602 0.05023 0.76693 0.04953 C 0.7694 0.04791 0.76745 0.04976 0.77071 0.04699 C 0.77136 0.04652 0.77201 0.04583 0.77266 0.04537 C 0.77318 0.0449 0.7737 0.0449 0.77409 0.04444 C 0.77474 0.04398 0.77539 0.04328 0.77604 0.04282 C 0.77656 0.04236 0.77709 0.04236 0.77748 0.04189 C 0.77865 0.04097 0.77969 0.03958 0.78086 0.03842 C 0.78164 0.03773 0.78255 0.0375 0.78334 0.0368 C 0.78412 0.03588 0.7849 0.03495 0.78581 0.03426 C 0.7875 0.03264 0.78933 0.03194 0.79102 0.03078 C 0.79271 0.02963 0.79427 0.02824 0.79597 0.02731 C 0.80065 0.0243 0.79792 0.02662 0.80274 0.02476 C 0.80378 0.0243 0.80495 0.02338 0.80612 0.02291 C 0.80925 0.02152 0.8125 0.02037 0.81576 0.01875 L 0.82539 0.01342 C 0.82787 0.01226 0.83073 0.01088 0.83321 0.01018 C 0.83477 0.00972 0.83646 0.00949 0.83802 0.00926 C 0.84323 0.00833 0.8431 0.0081 0.84909 0.0074 C 0.85352 0.00717 0.85781 0.00694 0.86224 0.00671 L 0.88594 0.0074 C 0.88867 0.00764 0.89141 0.0081 0.89414 0.00833 L 0.90768 0.00926 L 0.92852 0.01018 C 0.93555 0.01041 0.94011 0.01111 0.94688 0.0118 C 0.95222 0.01365 0.94636 0.0118 0.9556 0.01342 C 0.95925 0.01412 0.95912 0.01504 0.96328 0.0162 C 0.96602 0.01666 0.97201 0.01805 0.97396 0.01875 C 0.97474 0.01898 0.97552 0.01921 0.97643 0.01944 C 0.97774 0.0199 0.97904 0.02014 0.98021 0.02037 C 0.98321 0.02129 0.98425 0.02222 0.9875 0.02384 C 0.98998 0.025 0.99024 0.02476 0.99336 0.02546 C 1.00013 0.03078 0.99323 0.02569 1.00013 0.02986 C 1.00091 0.03032 1.00169 0.03125 1.00248 0.03148 C 1.00391 0.0324 1.00547 0.03264 1.0069 0.03333 C 1.0138 0.03588 1.00951 0.03402 1.01367 0.03588 C 1.01446 0.0368 1.01524 0.03773 1.01602 0.03842 C 1.01654 0.03889 1.01706 0.03889 1.01758 0.03935 C 1.01836 0.03981 1.01914 0.04051 1.01992 0.04097 C 1.02058 0.04166 1.02123 0.04236 1.02188 0.04282 C 1.02253 0.04305 1.02318 0.04328 1.02383 0.04351 C 1.02474 0.04421 1.02578 0.04467 1.02669 0.04537 L 1.03112 0.04791 C 1.03151 0.04814 1.03203 0.04861 1.03255 0.04884 C 1.03321 0.04907 1.03386 0.0493 1.03451 0.04953 C 1.03477 0.04976 1.03516 0.05023 1.03542 0.05046 L 1.03646 0.05301 " pathEditMode="relative" rAng="0"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6" dur="2000" fill="hold"/>
                                        <p:tgtEl>
                                          <p:spTgt spid="15"/>
                                        </p:tgtEl>
                                        <p:attrNameLst>
                                          <p:attrName>ppt_x</p:attrName>
                                          <p:attrName>ppt_y</p:attrName>
                                        </p:attrNameLst>
                                      </p:cBhvr>
                                      <p:rCtr x="53177"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hristmas snow border snowflake background Vector Image">
            <a:extLst>
              <a:ext uri="{FF2B5EF4-FFF2-40B4-BE49-F238E27FC236}">
                <a16:creationId xmlns:a16="http://schemas.microsoft.com/office/drawing/2014/main" id="{51C01794-1EF9-4EC2-AE1E-B759384F7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076"/>
          <a:stretch/>
        </p:blipFill>
        <p:spPr bwMode="auto">
          <a:xfrm>
            <a:off x="0" y="11771"/>
            <a:ext cx="12192001" cy="6865522"/>
          </a:xfrm>
          <a:prstGeom prst="rect">
            <a:avLst/>
          </a:prstGeom>
          <a:noFill/>
          <a:extLst>
            <a:ext uri="{909E8E84-426E-40DD-AFC4-6F175D3DCCD1}">
              <a14:hiddenFill xmlns:a14="http://schemas.microsoft.com/office/drawing/2010/main">
                <a:solidFill>
                  <a:srgbClr val="FFFFFF"/>
                </a:solidFill>
              </a14:hiddenFill>
            </a:ext>
          </a:extLst>
        </p:spPr>
      </p:pic>
      <p:sp>
        <p:nvSpPr>
          <p:cNvPr id="6" name="Prostokąt 5">
            <a:extLst>
              <a:ext uri="{FF2B5EF4-FFF2-40B4-BE49-F238E27FC236}">
                <a16:creationId xmlns:a16="http://schemas.microsoft.com/office/drawing/2014/main" id="{CF1184EF-A376-4A2B-BD65-C78D6CC2D847}"/>
              </a:ext>
            </a:extLst>
          </p:cNvPr>
          <p:cNvSpPr/>
          <p:nvPr/>
        </p:nvSpPr>
        <p:spPr>
          <a:xfrm>
            <a:off x="430732" y="866408"/>
            <a:ext cx="11566509" cy="830997"/>
          </a:xfrm>
          <a:prstGeom prst="rect">
            <a:avLst/>
          </a:prstGeom>
          <a:noFill/>
        </p:spPr>
        <p:txBody>
          <a:bodyPr wrap="square" lIns="91440" tIns="45720" rIns="91440" bIns="45720">
            <a:spAutoFit/>
          </a:bodyPr>
          <a:lstStyle/>
          <a:p>
            <a:pPr algn="ctr"/>
            <a:r>
              <a:rPr lang="pl-PL" sz="4800" b="1"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Ptaki odlatujące na zimę.</a:t>
            </a:r>
          </a:p>
        </p:txBody>
      </p:sp>
      <p:pic>
        <p:nvPicPr>
          <p:cNvPr id="8" name="Obraz 7" descr="Obraz zawierający ptak, stojące, ptak wodny, ciemny&#10;&#10;Opis wygenerowany automatycznie">
            <a:extLst>
              <a:ext uri="{FF2B5EF4-FFF2-40B4-BE49-F238E27FC236}">
                <a16:creationId xmlns:a16="http://schemas.microsoft.com/office/drawing/2014/main" id="{A6949527-79CF-4668-99B4-6C56FF105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732" y="2371541"/>
            <a:ext cx="2313194" cy="3412776"/>
          </a:xfrm>
          <a:prstGeom prst="rect">
            <a:avLst/>
          </a:prstGeom>
        </p:spPr>
      </p:pic>
      <p:pic>
        <p:nvPicPr>
          <p:cNvPr id="11" name="Obraz 10" descr="Obraz zawierający ptak, zewnętrzne&#10;&#10;Opis wygenerowany automatycznie">
            <a:extLst>
              <a:ext uri="{FF2B5EF4-FFF2-40B4-BE49-F238E27FC236}">
                <a16:creationId xmlns:a16="http://schemas.microsoft.com/office/drawing/2014/main" id="{905F581A-7BF8-44F8-B097-BDC603467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0899" y="3652498"/>
            <a:ext cx="3141452" cy="2545572"/>
          </a:xfrm>
          <a:prstGeom prst="rect">
            <a:avLst/>
          </a:prstGeom>
        </p:spPr>
      </p:pic>
      <p:pic>
        <p:nvPicPr>
          <p:cNvPr id="35842" name="Picture 2" descr="Black Headed Heron Drawing transparent PNG - StickPNG">
            <a:extLst>
              <a:ext uri="{FF2B5EF4-FFF2-40B4-BE49-F238E27FC236}">
                <a16:creationId xmlns:a16="http://schemas.microsoft.com/office/drawing/2014/main" id="{2A0C154A-6CF4-4A55-B9D8-C069928C7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3574" y="3652498"/>
            <a:ext cx="2817433" cy="2817433"/>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Swallow PNG">
            <a:extLst>
              <a:ext uri="{FF2B5EF4-FFF2-40B4-BE49-F238E27FC236}">
                <a16:creationId xmlns:a16="http://schemas.microsoft.com/office/drawing/2014/main" id="{4B72E373-38CE-4130-9459-E654423F01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3326" y="2749100"/>
            <a:ext cx="1569649" cy="1706388"/>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a:extLst>
              <a:ext uri="{FF2B5EF4-FFF2-40B4-BE49-F238E27FC236}">
                <a16:creationId xmlns:a16="http://schemas.microsoft.com/office/drawing/2014/main" id="{BE4F0903-D95C-42E3-9B76-E4AB7707CDFB}"/>
              </a:ext>
            </a:extLst>
          </p:cNvPr>
          <p:cNvSpPr/>
          <p:nvPr/>
        </p:nvSpPr>
        <p:spPr>
          <a:xfrm>
            <a:off x="252090" y="5529927"/>
            <a:ext cx="2709396" cy="923330"/>
          </a:xfrm>
          <a:prstGeom prst="rect">
            <a:avLst/>
          </a:prstGeom>
          <a:noFill/>
        </p:spPr>
        <p:txBody>
          <a:bodyPr wrap="none" lIns="91440" tIns="45720" rIns="91440" bIns="45720">
            <a:spAutoFit/>
          </a:bodyPr>
          <a:lstStyle/>
          <a:p>
            <a:pPr algn="ctr"/>
            <a:r>
              <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Bocian</a:t>
            </a:r>
          </a:p>
        </p:txBody>
      </p:sp>
      <p:sp>
        <p:nvSpPr>
          <p:cNvPr id="12" name="Prostokąt 11">
            <a:extLst>
              <a:ext uri="{FF2B5EF4-FFF2-40B4-BE49-F238E27FC236}">
                <a16:creationId xmlns:a16="http://schemas.microsoft.com/office/drawing/2014/main" id="{B4892BAB-287B-4FAC-87F3-CB9752791F0C}"/>
              </a:ext>
            </a:extLst>
          </p:cNvPr>
          <p:cNvSpPr/>
          <p:nvPr/>
        </p:nvSpPr>
        <p:spPr>
          <a:xfrm>
            <a:off x="2917190" y="2568452"/>
            <a:ext cx="2727029" cy="923330"/>
          </a:xfrm>
          <a:prstGeom prst="rect">
            <a:avLst/>
          </a:prstGeom>
          <a:noFill/>
        </p:spPr>
        <p:txBody>
          <a:bodyPr wrap="none" lIns="91440" tIns="45720" rIns="91440" bIns="45720">
            <a:spAutoFit/>
          </a:bodyPr>
          <a:lstStyle/>
          <a:p>
            <a:pPr algn="ctr"/>
            <a:r>
              <a:rPr lang="pl-PL" sz="5400" dirty="0">
                <a:ln w="0"/>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Czapla</a:t>
            </a:r>
            <a:endPar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sp>
        <p:nvSpPr>
          <p:cNvPr id="13" name="Prostokąt 12">
            <a:extLst>
              <a:ext uri="{FF2B5EF4-FFF2-40B4-BE49-F238E27FC236}">
                <a16:creationId xmlns:a16="http://schemas.microsoft.com/office/drawing/2014/main" id="{0CB4891B-9A46-4A55-981F-52D777203DC8}"/>
              </a:ext>
            </a:extLst>
          </p:cNvPr>
          <p:cNvSpPr/>
          <p:nvPr/>
        </p:nvSpPr>
        <p:spPr>
          <a:xfrm>
            <a:off x="5764659" y="5016756"/>
            <a:ext cx="3485249" cy="923330"/>
          </a:xfrm>
          <a:prstGeom prst="rect">
            <a:avLst/>
          </a:prstGeom>
          <a:noFill/>
        </p:spPr>
        <p:txBody>
          <a:bodyPr wrap="none" lIns="91440" tIns="45720" rIns="91440" bIns="45720">
            <a:spAutoFit/>
          </a:bodyPr>
          <a:lstStyle/>
          <a:p>
            <a:pPr algn="ctr"/>
            <a:r>
              <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Jaskółka</a:t>
            </a:r>
          </a:p>
        </p:txBody>
      </p:sp>
      <p:sp>
        <p:nvSpPr>
          <p:cNvPr id="14" name="Prostokąt 13">
            <a:extLst>
              <a:ext uri="{FF2B5EF4-FFF2-40B4-BE49-F238E27FC236}">
                <a16:creationId xmlns:a16="http://schemas.microsoft.com/office/drawing/2014/main" id="{1E218D59-8B79-44E7-83B1-B3F8E102C2BC}"/>
              </a:ext>
            </a:extLst>
          </p:cNvPr>
          <p:cNvSpPr/>
          <p:nvPr/>
        </p:nvSpPr>
        <p:spPr>
          <a:xfrm>
            <a:off x="8277131" y="2578310"/>
            <a:ext cx="3316934" cy="923330"/>
          </a:xfrm>
          <a:prstGeom prst="rect">
            <a:avLst/>
          </a:prstGeom>
          <a:noFill/>
        </p:spPr>
        <p:txBody>
          <a:bodyPr wrap="none" lIns="91440" tIns="45720" rIns="91440" bIns="45720">
            <a:spAutoFit/>
          </a:bodyPr>
          <a:lstStyle/>
          <a:p>
            <a:pPr algn="ctr"/>
            <a:r>
              <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Kukułka</a:t>
            </a:r>
          </a:p>
        </p:txBody>
      </p:sp>
    </p:spTree>
    <p:extLst>
      <p:ext uri="{BB962C8B-B14F-4D97-AF65-F5344CB8AC3E}">
        <p14:creationId xmlns:p14="http://schemas.microsoft.com/office/powerpoint/2010/main" val="2386742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hristmas snow border snowflake background Vector Image">
            <a:extLst>
              <a:ext uri="{FF2B5EF4-FFF2-40B4-BE49-F238E27FC236}">
                <a16:creationId xmlns:a16="http://schemas.microsoft.com/office/drawing/2014/main" id="{13EB93BA-A206-46D7-953A-DC230699DC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076"/>
          <a:stretch/>
        </p:blipFill>
        <p:spPr bwMode="auto">
          <a:xfrm>
            <a:off x="0" y="0"/>
            <a:ext cx="12192001" cy="6865522"/>
          </a:xfrm>
          <a:prstGeom prst="rect">
            <a:avLst/>
          </a:prstGeom>
          <a:noFill/>
          <a:extLst>
            <a:ext uri="{909E8E84-426E-40DD-AFC4-6F175D3DCCD1}">
              <a14:hiddenFill xmlns:a14="http://schemas.microsoft.com/office/drawing/2010/main">
                <a:solidFill>
                  <a:srgbClr val="FFFFFF"/>
                </a:solidFill>
              </a14:hiddenFill>
            </a:ext>
          </a:extLst>
        </p:spPr>
      </p:pic>
      <p:sp>
        <p:nvSpPr>
          <p:cNvPr id="6" name="Prostokąt 5">
            <a:extLst>
              <a:ext uri="{FF2B5EF4-FFF2-40B4-BE49-F238E27FC236}">
                <a16:creationId xmlns:a16="http://schemas.microsoft.com/office/drawing/2014/main" id="{CF1184EF-A376-4A2B-BD65-C78D6CC2D847}"/>
              </a:ext>
            </a:extLst>
          </p:cNvPr>
          <p:cNvSpPr/>
          <p:nvPr/>
        </p:nvSpPr>
        <p:spPr>
          <a:xfrm>
            <a:off x="359940" y="205680"/>
            <a:ext cx="11566509" cy="1569660"/>
          </a:xfrm>
          <a:prstGeom prst="rect">
            <a:avLst/>
          </a:prstGeom>
          <a:noFill/>
        </p:spPr>
        <p:txBody>
          <a:bodyPr wrap="square" lIns="91440" tIns="45720" rIns="91440" bIns="45720">
            <a:spAutoFit/>
          </a:bodyPr>
          <a:lstStyle/>
          <a:p>
            <a:pPr algn="ctr"/>
            <a:r>
              <a:rPr lang="pl-PL" sz="48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Ptaki przylatujące do Polski na zimę.</a:t>
            </a:r>
          </a:p>
        </p:txBody>
      </p:sp>
      <p:sp>
        <p:nvSpPr>
          <p:cNvPr id="4" name="pole tekstowe 3">
            <a:extLst>
              <a:ext uri="{FF2B5EF4-FFF2-40B4-BE49-F238E27FC236}">
                <a16:creationId xmlns:a16="http://schemas.microsoft.com/office/drawing/2014/main" id="{DDB12137-32DF-497D-B149-EE0525D10578}"/>
              </a:ext>
            </a:extLst>
          </p:cNvPr>
          <p:cNvSpPr txBox="1"/>
          <p:nvPr/>
        </p:nvSpPr>
        <p:spPr>
          <a:xfrm>
            <a:off x="812636" y="1964454"/>
            <a:ext cx="10278150" cy="970843"/>
          </a:xfrm>
          <a:prstGeom prst="rect">
            <a:avLst/>
          </a:prstGeom>
          <a:noFill/>
        </p:spPr>
        <p:txBody>
          <a:bodyPr wrap="square">
            <a:spAutoFit/>
          </a:bodyPr>
          <a:lstStyle/>
          <a:p>
            <a:pPr algn="ctr">
              <a:lnSpc>
                <a:spcPct val="150000"/>
              </a:lnSpc>
            </a:pPr>
            <a:r>
              <a:rPr lang="pl-PL" sz="2000" b="0" i="0" dirty="0">
                <a:solidFill>
                  <a:srgbClr val="333333"/>
                </a:solidFill>
                <a:effectLst/>
                <a:latin typeface="Cavolini" panose="03000502040302020204" pitchFamily="66" charset="0"/>
                <a:cs typeface="Cavolini" panose="03000502040302020204" pitchFamily="66" charset="0"/>
              </a:rPr>
              <a:t>Niektóre gatunki ptaków, na zimę przylatują właśnie do Polski. Robią tak m.in. jemiołuszki, gile oraz sikorki.</a:t>
            </a:r>
          </a:p>
        </p:txBody>
      </p:sp>
      <p:pic>
        <p:nvPicPr>
          <p:cNvPr id="7" name="Obraz 6" descr="Obraz zawierający ptak, umieszczone, czarny&#10;&#10;Opis wygenerowany automatycznie">
            <a:extLst>
              <a:ext uri="{FF2B5EF4-FFF2-40B4-BE49-F238E27FC236}">
                <a16:creationId xmlns:a16="http://schemas.microsoft.com/office/drawing/2014/main" id="{8F132418-A202-4612-9962-233864CFC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025" y="3510116"/>
            <a:ext cx="1803412" cy="2970325"/>
          </a:xfrm>
          <a:prstGeom prst="rect">
            <a:avLst/>
          </a:prstGeom>
        </p:spPr>
      </p:pic>
      <p:pic>
        <p:nvPicPr>
          <p:cNvPr id="9" name="Obraz 8" descr="Obraz zawierający siedzi, żółty, czarny, zewnętrzne&#10;&#10;Opis wygenerowany automatycznie">
            <a:extLst>
              <a:ext uri="{FF2B5EF4-FFF2-40B4-BE49-F238E27FC236}">
                <a16:creationId xmlns:a16="http://schemas.microsoft.com/office/drawing/2014/main" id="{367CE90B-DED3-420D-B622-DD4F1C80A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0344" y="3922704"/>
            <a:ext cx="1999022" cy="1850603"/>
          </a:xfrm>
          <a:prstGeom prst="rect">
            <a:avLst/>
          </a:prstGeom>
        </p:spPr>
      </p:pic>
      <p:pic>
        <p:nvPicPr>
          <p:cNvPr id="11" name="Obraz 10" descr="Obraz zawierający ptak, patrzenie, ptak drapieżny, wpatrywanie się&#10;&#10;Opis wygenerowany automatycznie">
            <a:extLst>
              <a:ext uri="{FF2B5EF4-FFF2-40B4-BE49-F238E27FC236}">
                <a16:creationId xmlns:a16="http://schemas.microsoft.com/office/drawing/2014/main" id="{4F33737D-535E-4566-9140-ABB424273F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72294">
            <a:off x="8902069" y="3616772"/>
            <a:ext cx="1330273" cy="3080632"/>
          </a:xfrm>
          <a:prstGeom prst="rect">
            <a:avLst/>
          </a:prstGeom>
        </p:spPr>
      </p:pic>
      <p:sp>
        <p:nvSpPr>
          <p:cNvPr id="12" name="Prostokąt 11">
            <a:extLst>
              <a:ext uri="{FF2B5EF4-FFF2-40B4-BE49-F238E27FC236}">
                <a16:creationId xmlns:a16="http://schemas.microsoft.com/office/drawing/2014/main" id="{1A9B4CC1-9751-4BD3-A262-65CDBF76DA70}"/>
              </a:ext>
            </a:extLst>
          </p:cNvPr>
          <p:cNvSpPr/>
          <p:nvPr/>
        </p:nvSpPr>
        <p:spPr>
          <a:xfrm>
            <a:off x="393166" y="3977079"/>
            <a:ext cx="1194558" cy="923330"/>
          </a:xfrm>
          <a:prstGeom prst="rect">
            <a:avLst/>
          </a:prstGeom>
          <a:noFill/>
        </p:spPr>
        <p:txBody>
          <a:bodyPr wrap="none" lIns="91440" tIns="45720" rIns="91440" bIns="45720">
            <a:spAutoFit/>
          </a:bodyPr>
          <a:lstStyle/>
          <a:p>
            <a:pPr algn="ctr"/>
            <a:r>
              <a:rPr lang="pl-PL" sz="5400" dirty="0">
                <a:ln w="0"/>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Gil</a:t>
            </a:r>
            <a:endPar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sp>
        <p:nvSpPr>
          <p:cNvPr id="13" name="Prostokąt 12">
            <a:extLst>
              <a:ext uri="{FF2B5EF4-FFF2-40B4-BE49-F238E27FC236}">
                <a16:creationId xmlns:a16="http://schemas.microsoft.com/office/drawing/2014/main" id="{51844793-5E96-4ECC-A93F-935E046B00AA}"/>
              </a:ext>
            </a:extLst>
          </p:cNvPr>
          <p:cNvSpPr/>
          <p:nvPr/>
        </p:nvSpPr>
        <p:spPr>
          <a:xfrm>
            <a:off x="4783435" y="5767937"/>
            <a:ext cx="3078087" cy="923330"/>
          </a:xfrm>
          <a:prstGeom prst="rect">
            <a:avLst/>
          </a:prstGeom>
          <a:noFill/>
        </p:spPr>
        <p:txBody>
          <a:bodyPr wrap="none" lIns="91440" tIns="45720" rIns="91440" bIns="45720">
            <a:spAutoFit/>
          </a:bodyPr>
          <a:lstStyle/>
          <a:p>
            <a:pPr algn="ctr"/>
            <a:r>
              <a:rPr lang="pl-PL" sz="5400" dirty="0">
                <a:ln w="0"/>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Sikorka</a:t>
            </a:r>
            <a:endPar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sp>
        <p:nvSpPr>
          <p:cNvPr id="15" name="Prostokąt 14">
            <a:extLst>
              <a:ext uri="{FF2B5EF4-FFF2-40B4-BE49-F238E27FC236}">
                <a16:creationId xmlns:a16="http://schemas.microsoft.com/office/drawing/2014/main" id="{CB505DA0-57FC-4752-8F1F-52236B0B18A5}"/>
              </a:ext>
            </a:extLst>
          </p:cNvPr>
          <p:cNvSpPr/>
          <p:nvPr/>
        </p:nvSpPr>
        <p:spPr>
          <a:xfrm>
            <a:off x="6860232" y="2894145"/>
            <a:ext cx="4875053" cy="923330"/>
          </a:xfrm>
          <a:prstGeom prst="rect">
            <a:avLst/>
          </a:prstGeom>
          <a:noFill/>
        </p:spPr>
        <p:txBody>
          <a:bodyPr wrap="none" lIns="91440" tIns="45720" rIns="91440" bIns="45720">
            <a:spAutoFit/>
          </a:bodyPr>
          <a:lstStyle/>
          <a:p>
            <a:pPr algn="ctr"/>
            <a:r>
              <a:rPr lang="pl-PL" sz="5400" dirty="0">
                <a:ln w="0"/>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Jemiołuszka</a:t>
            </a:r>
            <a:endPar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312065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hristmas snow border snowflake background Vector Image">
            <a:extLst>
              <a:ext uri="{FF2B5EF4-FFF2-40B4-BE49-F238E27FC236}">
                <a16:creationId xmlns:a16="http://schemas.microsoft.com/office/drawing/2014/main" id="{06806744-5E62-45EF-AE85-A2F7A1B0E4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076"/>
          <a:stretch/>
        </p:blipFill>
        <p:spPr bwMode="auto">
          <a:xfrm>
            <a:off x="-1" y="-7522"/>
            <a:ext cx="12192001" cy="6865522"/>
          </a:xfrm>
          <a:prstGeom prst="rect">
            <a:avLst/>
          </a:prstGeom>
          <a:noFill/>
          <a:extLst>
            <a:ext uri="{909E8E84-426E-40DD-AFC4-6F175D3DCCD1}">
              <a14:hiddenFill xmlns:a14="http://schemas.microsoft.com/office/drawing/2010/main">
                <a:solidFill>
                  <a:srgbClr val="FFFFFF"/>
                </a:solidFill>
              </a14:hiddenFill>
            </a:ext>
          </a:extLst>
        </p:spPr>
      </p:pic>
      <p:sp>
        <p:nvSpPr>
          <p:cNvPr id="6" name="Prostokąt 5">
            <a:extLst>
              <a:ext uri="{FF2B5EF4-FFF2-40B4-BE49-F238E27FC236}">
                <a16:creationId xmlns:a16="http://schemas.microsoft.com/office/drawing/2014/main" id="{CF1184EF-A376-4A2B-BD65-C78D6CC2D847}"/>
              </a:ext>
            </a:extLst>
          </p:cNvPr>
          <p:cNvSpPr/>
          <p:nvPr/>
        </p:nvSpPr>
        <p:spPr>
          <a:xfrm>
            <a:off x="359940" y="205680"/>
            <a:ext cx="11566509" cy="1569660"/>
          </a:xfrm>
          <a:prstGeom prst="rect">
            <a:avLst/>
          </a:prstGeom>
          <a:noFill/>
        </p:spPr>
        <p:txBody>
          <a:bodyPr wrap="square" lIns="91440" tIns="45720" rIns="91440" bIns="45720">
            <a:spAutoFit/>
          </a:bodyPr>
          <a:lstStyle/>
          <a:p>
            <a:pPr algn="ctr"/>
            <a:r>
              <a:rPr lang="pl-PL" sz="48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Ptaki pozostające w Polsce na zimę.</a:t>
            </a:r>
          </a:p>
        </p:txBody>
      </p:sp>
      <p:pic>
        <p:nvPicPr>
          <p:cNvPr id="3" name="Obraz 2" descr="Obraz zawierający ptak, czarny, biały, skowronek&#10;&#10;Opis wygenerowany automatycznie">
            <a:extLst>
              <a:ext uri="{FF2B5EF4-FFF2-40B4-BE49-F238E27FC236}">
                <a16:creationId xmlns:a16="http://schemas.microsoft.com/office/drawing/2014/main" id="{F5FB67B5-D3E3-43CA-9E63-CBEC0C1DD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58" y="1883776"/>
            <a:ext cx="4150646" cy="2667584"/>
          </a:xfrm>
          <a:prstGeom prst="rect">
            <a:avLst/>
          </a:prstGeom>
        </p:spPr>
      </p:pic>
      <p:pic>
        <p:nvPicPr>
          <p:cNvPr id="4" name="Obraz 3" descr="Obraz zawierający gołąb, grzebiące, ptak, czarny&#10;&#10;Opis wygenerowany automatycznie">
            <a:extLst>
              <a:ext uri="{FF2B5EF4-FFF2-40B4-BE49-F238E27FC236}">
                <a16:creationId xmlns:a16="http://schemas.microsoft.com/office/drawing/2014/main" id="{68C0311D-0244-4E69-A5A4-52E8E9A14D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62556" y="1597724"/>
            <a:ext cx="3524250" cy="3038475"/>
          </a:xfrm>
          <a:prstGeom prst="rect">
            <a:avLst/>
          </a:prstGeom>
        </p:spPr>
      </p:pic>
      <p:pic>
        <p:nvPicPr>
          <p:cNvPr id="8" name="Obraz 7" descr="Obraz zawierający ptak, zewnętrzne, stojące, wróbel&#10;&#10;Opis wygenerowany automatycznie">
            <a:extLst>
              <a:ext uri="{FF2B5EF4-FFF2-40B4-BE49-F238E27FC236}">
                <a16:creationId xmlns:a16="http://schemas.microsoft.com/office/drawing/2014/main" id="{CF493E77-A9A4-4B9F-A871-5E66786F9C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2353" y="3468821"/>
            <a:ext cx="2713809" cy="2451182"/>
          </a:xfrm>
          <a:prstGeom prst="rect">
            <a:avLst/>
          </a:prstGeom>
        </p:spPr>
      </p:pic>
      <p:sp>
        <p:nvSpPr>
          <p:cNvPr id="10" name="Prostokąt 9">
            <a:extLst>
              <a:ext uri="{FF2B5EF4-FFF2-40B4-BE49-F238E27FC236}">
                <a16:creationId xmlns:a16="http://schemas.microsoft.com/office/drawing/2014/main" id="{40F543CC-605E-4E4B-9894-63BEB2DC8D78}"/>
              </a:ext>
            </a:extLst>
          </p:cNvPr>
          <p:cNvSpPr/>
          <p:nvPr/>
        </p:nvSpPr>
        <p:spPr>
          <a:xfrm>
            <a:off x="1717570" y="4996673"/>
            <a:ext cx="2356735" cy="923330"/>
          </a:xfrm>
          <a:prstGeom prst="rect">
            <a:avLst/>
          </a:prstGeom>
          <a:noFill/>
        </p:spPr>
        <p:txBody>
          <a:bodyPr wrap="none" lIns="91440" tIns="45720" rIns="91440" bIns="45720">
            <a:spAutoFit/>
          </a:bodyPr>
          <a:lstStyle/>
          <a:p>
            <a:pPr algn="ctr"/>
            <a:r>
              <a:rPr lang="pl-PL" sz="5400" dirty="0">
                <a:ln w="0"/>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Sroka</a:t>
            </a:r>
            <a:endPar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sp>
        <p:nvSpPr>
          <p:cNvPr id="11" name="Prostokąt 10">
            <a:extLst>
              <a:ext uri="{FF2B5EF4-FFF2-40B4-BE49-F238E27FC236}">
                <a16:creationId xmlns:a16="http://schemas.microsoft.com/office/drawing/2014/main" id="{7CE3629B-DA00-456F-A02E-7CA33EC9E3A0}"/>
              </a:ext>
            </a:extLst>
          </p:cNvPr>
          <p:cNvSpPr/>
          <p:nvPr/>
        </p:nvSpPr>
        <p:spPr>
          <a:xfrm>
            <a:off x="4878751" y="2352779"/>
            <a:ext cx="2852064" cy="923330"/>
          </a:xfrm>
          <a:prstGeom prst="rect">
            <a:avLst/>
          </a:prstGeom>
          <a:noFill/>
        </p:spPr>
        <p:txBody>
          <a:bodyPr wrap="none" lIns="91440" tIns="45720" rIns="91440" bIns="45720">
            <a:spAutoFit/>
          </a:bodyPr>
          <a:lstStyle/>
          <a:p>
            <a:pPr algn="ctr"/>
            <a:r>
              <a:rPr lang="pl-PL" sz="5400" dirty="0">
                <a:ln w="0"/>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Wróbel</a:t>
            </a:r>
            <a:endPar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sp>
        <p:nvSpPr>
          <p:cNvPr id="12" name="Prostokąt 11">
            <a:extLst>
              <a:ext uri="{FF2B5EF4-FFF2-40B4-BE49-F238E27FC236}">
                <a16:creationId xmlns:a16="http://schemas.microsoft.com/office/drawing/2014/main" id="{E532CF42-7C61-4470-A812-C3D3D8D0C82D}"/>
              </a:ext>
            </a:extLst>
          </p:cNvPr>
          <p:cNvSpPr/>
          <p:nvPr/>
        </p:nvSpPr>
        <p:spPr>
          <a:xfrm>
            <a:off x="8424890" y="4996673"/>
            <a:ext cx="2319867" cy="923330"/>
          </a:xfrm>
          <a:prstGeom prst="rect">
            <a:avLst/>
          </a:prstGeom>
          <a:noFill/>
        </p:spPr>
        <p:txBody>
          <a:bodyPr wrap="none" lIns="91440" tIns="45720" rIns="91440" bIns="45720">
            <a:spAutoFit/>
          </a:bodyPr>
          <a:lstStyle/>
          <a:p>
            <a:pPr algn="ctr"/>
            <a:r>
              <a:rPr lang="pl-PL" sz="5400" dirty="0">
                <a:ln w="0"/>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Gołąb</a:t>
            </a:r>
            <a:endPar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067798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1,632,297 Winter Background Stock Photos, Pictures &amp; Royalty-Free Images -  iStock">
            <a:extLst>
              <a:ext uri="{FF2B5EF4-FFF2-40B4-BE49-F238E27FC236}">
                <a16:creationId xmlns:a16="http://schemas.microsoft.com/office/drawing/2014/main" id="{65BAC616-3917-48C3-A625-284E2DC732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01956"/>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id="{D2236BCC-34D2-4D64-BEDA-A0729AEF860E}"/>
              </a:ext>
            </a:extLst>
          </p:cNvPr>
          <p:cNvSpPr/>
          <p:nvPr/>
        </p:nvSpPr>
        <p:spPr>
          <a:xfrm>
            <a:off x="988665" y="136204"/>
            <a:ext cx="10934404" cy="830997"/>
          </a:xfrm>
          <a:prstGeom prst="rect">
            <a:avLst/>
          </a:prstGeom>
          <a:noFill/>
        </p:spPr>
        <p:txBody>
          <a:bodyPr wrap="none" lIns="91440" tIns="45720" rIns="91440" bIns="45720">
            <a:spAutoFit/>
          </a:bodyPr>
          <a:lstStyle/>
          <a:p>
            <a:pPr algn="ctr"/>
            <a:r>
              <a:rPr lang="pl-PL" sz="48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Zwierzęta zasypiające na zimę.</a:t>
            </a:r>
          </a:p>
        </p:txBody>
      </p:sp>
      <p:sp>
        <p:nvSpPr>
          <p:cNvPr id="20" name="pole tekstowe 19">
            <a:extLst>
              <a:ext uri="{FF2B5EF4-FFF2-40B4-BE49-F238E27FC236}">
                <a16:creationId xmlns:a16="http://schemas.microsoft.com/office/drawing/2014/main" id="{9D3BA868-0B55-41AE-9939-85FBCFE9D8C1}"/>
              </a:ext>
            </a:extLst>
          </p:cNvPr>
          <p:cNvSpPr txBox="1"/>
          <p:nvPr/>
        </p:nvSpPr>
        <p:spPr>
          <a:xfrm>
            <a:off x="837707" y="1710516"/>
            <a:ext cx="10494953" cy="3375989"/>
          </a:xfrm>
          <a:prstGeom prst="rect">
            <a:avLst/>
          </a:prstGeom>
          <a:noFill/>
        </p:spPr>
        <p:txBody>
          <a:bodyPr wrap="square">
            <a:spAutoFit/>
          </a:bodyPr>
          <a:lstStyle/>
          <a:p>
            <a:pPr algn="ctr">
              <a:lnSpc>
                <a:spcPct val="150000"/>
              </a:lnSpc>
            </a:pPr>
            <a:r>
              <a:rPr lang="pl-PL" b="0" i="0" dirty="0">
                <a:solidFill>
                  <a:srgbClr val="333333"/>
                </a:solidFill>
                <a:effectLst/>
                <a:latin typeface="Cavolini" panose="03000502040302020204" pitchFamily="66" charset="0"/>
                <a:cs typeface="Cavolini" panose="03000502040302020204" pitchFamily="66" charset="0"/>
              </a:rPr>
              <a:t>Z kolei inne gatunki zwierząt, szczególnie owady, gady, płazy i niektóre ssaki zapadają w sen zimowy, czyli hibernują. Podczas snu zimowego wszystkie procesy życiowe ulegają spowolnieniu m.in. bicie serca i oddychanie, spada też temperatura ciała. Zwierzęta, zwłaszcza ssaki do snu zimowego muszą się solidnie przygotować. Niedźwiedzie brunatne przed zimą uzupełniają zapasy, czyli gromadzą grubą, podskórną tkankę tłuszczową. Bywają zimy, podczas których te wszystkożerne ssaki w ogóle nie zasypiają albo budzą się kilkakrotnie, gdy wzrastają temperatury.</a:t>
            </a:r>
            <a:endParaRPr lang="pl-PL"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10832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Winter round background with snowflakes Royalty Free Vector">
            <a:extLst>
              <a:ext uri="{FF2B5EF4-FFF2-40B4-BE49-F238E27FC236}">
                <a16:creationId xmlns:a16="http://schemas.microsoft.com/office/drawing/2014/main" id="{DC70DF2D-178B-40FD-B396-35BAE903D2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850"/>
          <a:stretch/>
        </p:blipFill>
        <p:spPr bwMode="auto">
          <a:xfrm>
            <a:off x="7770039" y="2801668"/>
            <a:ext cx="3972945" cy="3828916"/>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2" descr="Winter round background with snowflakes Royalty Free Vector">
            <a:extLst>
              <a:ext uri="{FF2B5EF4-FFF2-40B4-BE49-F238E27FC236}">
                <a16:creationId xmlns:a16="http://schemas.microsoft.com/office/drawing/2014/main" id="{2BEBE406-1094-412E-9932-4DC4DBEBAA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850"/>
          <a:stretch/>
        </p:blipFill>
        <p:spPr bwMode="auto">
          <a:xfrm>
            <a:off x="39973" y="2097274"/>
            <a:ext cx="4661531" cy="4492539"/>
          </a:xfrm>
          <a:prstGeom prst="ellipse">
            <a:avLst/>
          </a:prstGeom>
          <a:noFill/>
          <a:extLst>
            <a:ext uri="{909E8E84-426E-40DD-AFC4-6F175D3DCCD1}">
              <a14:hiddenFill xmlns:a14="http://schemas.microsoft.com/office/drawing/2010/main">
                <a:solidFill>
                  <a:srgbClr val="FFFFFF"/>
                </a:solidFill>
              </a14:hiddenFill>
            </a:ext>
          </a:extLst>
        </p:spPr>
      </p:pic>
      <p:pic>
        <p:nvPicPr>
          <p:cNvPr id="22530" name="Picture 2" descr="Hedgehog hibernation being interrupted by mild weather, Wildlife Trust warns">
            <a:extLst>
              <a:ext uri="{FF2B5EF4-FFF2-40B4-BE49-F238E27FC236}">
                <a16:creationId xmlns:a16="http://schemas.microsoft.com/office/drawing/2014/main" id="{9CA6A2A0-AB33-4B00-BF85-F1D2C420B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503" y="2788314"/>
            <a:ext cx="3020470" cy="2981179"/>
          </a:xfrm>
          <a:prstGeom prst="ellipse">
            <a:avLst/>
          </a:prstGeom>
          <a:noFill/>
          <a:extLst>
            <a:ext uri="{909E8E84-426E-40DD-AFC4-6F175D3DCCD1}">
              <a14:hiddenFill xmlns:a14="http://schemas.microsoft.com/office/drawing/2010/main">
                <a:solidFill>
                  <a:srgbClr val="FFFFFF"/>
                </a:solidFill>
              </a14:hiddenFill>
            </a:ext>
          </a:extLst>
        </p:spPr>
      </p:pic>
      <p:pic>
        <p:nvPicPr>
          <p:cNvPr id="24578" name="Picture 2" descr="Close Up Small Sleeping Lesser Horseshoe Bats Covered By Wings Hanging  Upside Down On Top Of Cold Arched Brick Cellar And Hibernate Stock Photo -  Download Image Now - iStock">
            <a:extLst>
              <a:ext uri="{FF2B5EF4-FFF2-40B4-BE49-F238E27FC236}">
                <a16:creationId xmlns:a16="http://schemas.microsoft.com/office/drawing/2014/main" id="{153F11CF-F164-45F2-9CD9-7C505A1137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26" r="10180"/>
          <a:stretch/>
        </p:blipFill>
        <p:spPr bwMode="auto">
          <a:xfrm>
            <a:off x="8458273" y="3429000"/>
            <a:ext cx="2596475" cy="2501665"/>
          </a:xfrm>
          <a:prstGeom prst="ellipse">
            <a:avLst/>
          </a:prstGeom>
          <a:noFill/>
          <a:extLst>
            <a:ext uri="{909E8E84-426E-40DD-AFC4-6F175D3DCCD1}">
              <a14:hiddenFill xmlns:a14="http://schemas.microsoft.com/office/drawing/2010/main">
                <a:solidFill>
                  <a:srgbClr val="FFFFFF"/>
                </a:solidFill>
              </a14:hiddenFill>
            </a:ext>
          </a:extLst>
        </p:spPr>
      </p:pic>
      <p:pic>
        <p:nvPicPr>
          <p:cNvPr id="15" name="Picture 2" descr="Winter round background with snowflakes Royalty Free Vector">
            <a:extLst>
              <a:ext uri="{FF2B5EF4-FFF2-40B4-BE49-F238E27FC236}">
                <a16:creationId xmlns:a16="http://schemas.microsoft.com/office/drawing/2014/main" id="{C38609B2-6443-45BB-8BE4-41C04D6509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850"/>
          <a:stretch/>
        </p:blipFill>
        <p:spPr bwMode="auto">
          <a:xfrm>
            <a:off x="4338084" y="984446"/>
            <a:ext cx="3972945" cy="3828916"/>
          </a:xfrm>
          <a:prstGeom prst="ellipse">
            <a:avLst/>
          </a:prstGeom>
          <a:noFill/>
          <a:extLst>
            <a:ext uri="{909E8E84-426E-40DD-AFC4-6F175D3DCCD1}">
              <a14:hiddenFill xmlns:a14="http://schemas.microsoft.com/office/drawing/2010/main">
                <a:solidFill>
                  <a:srgbClr val="FFFFFF"/>
                </a:solidFill>
              </a14:hiddenFill>
            </a:ext>
          </a:extLst>
        </p:spPr>
      </p:pic>
      <p:pic>
        <p:nvPicPr>
          <p:cNvPr id="31746" name="Picture 2">
            <a:extLst>
              <a:ext uri="{FF2B5EF4-FFF2-40B4-BE49-F238E27FC236}">
                <a16:creationId xmlns:a16="http://schemas.microsoft.com/office/drawing/2014/main" id="{67AD4BBC-BC6C-4865-9C07-C2E41013C8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09" r="9540"/>
          <a:stretch/>
        </p:blipFill>
        <p:spPr bwMode="auto">
          <a:xfrm>
            <a:off x="5064284" y="1583719"/>
            <a:ext cx="2520544" cy="2460031"/>
          </a:xfrm>
          <a:prstGeom prst="ellipse">
            <a:avLst/>
          </a:pr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id="{D2236BCC-34D2-4D64-BEDA-A0729AEF860E}"/>
              </a:ext>
            </a:extLst>
          </p:cNvPr>
          <p:cNvSpPr/>
          <p:nvPr/>
        </p:nvSpPr>
        <p:spPr>
          <a:xfrm>
            <a:off x="988665" y="136204"/>
            <a:ext cx="10934404" cy="830997"/>
          </a:xfrm>
          <a:prstGeom prst="rect">
            <a:avLst/>
          </a:prstGeom>
          <a:noFill/>
        </p:spPr>
        <p:txBody>
          <a:bodyPr wrap="none" lIns="91440" tIns="45720" rIns="91440" bIns="45720">
            <a:spAutoFit/>
          </a:bodyPr>
          <a:lstStyle/>
          <a:p>
            <a:pPr algn="ctr"/>
            <a:r>
              <a:rPr lang="pl-PL" sz="48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Zwierzęta zasypiające na zimę.</a:t>
            </a:r>
          </a:p>
        </p:txBody>
      </p:sp>
      <p:sp>
        <p:nvSpPr>
          <p:cNvPr id="13" name="Prostokąt 12">
            <a:extLst>
              <a:ext uri="{FF2B5EF4-FFF2-40B4-BE49-F238E27FC236}">
                <a16:creationId xmlns:a16="http://schemas.microsoft.com/office/drawing/2014/main" id="{128B9F1B-83CB-4E6C-AA69-DB06F6315B4D}"/>
              </a:ext>
            </a:extLst>
          </p:cNvPr>
          <p:cNvSpPr/>
          <p:nvPr/>
        </p:nvSpPr>
        <p:spPr>
          <a:xfrm>
            <a:off x="1559038" y="1044664"/>
            <a:ext cx="1164100" cy="769441"/>
          </a:xfrm>
          <a:prstGeom prst="rect">
            <a:avLst/>
          </a:prstGeom>
          <a:noFill/>
        </p:spPr>
        <p:txBody>
          <a:bodyPr wrap="none" lIns="91440" tIns="45720" rIns="91440" bIns="45720">
            <a:spAutoFit/>
          </a:bodyPr>
          <a:lstStyle/>
          <a:p>
            <a:pPr algn="ctr"/>
            <a:r>
              <a:rPr lang="pl-PL" sz="4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Jeż</a:t>
            </a:r>
          </a:p>
        </p:txBody>
      </p:sp>
      <p:sp>
        <p:nvSpPr>
          <p:cNvPr id="14" name="Prostokąt 13">
            <a:extLst>
              <a:ext uri="{FF2B5EF4-FFF2-40B4-BE49-F238E27FC236}">
                <a16:creationId xmlns:a16="http://schemas.microsoft.com/office/drawing/2014/main" id="{7DCF92A7-4239-4496-89E0-861488285BE8}"/>
              </a:ext>
            </a:extLst>
          </p:cNvPr>
          <p:cNvSpPr/>
          <p:nvPr/>
        </p:nvSpPr>
        <p:spPr>
          <a:xfrm>
            <a:off x="5108115" y="5469000"/>
            <a:ext cx="2382383" cy="923330"/>
          </a:xfrm>
          <a:prstGeom prst="rect">
            <a:avLst/>
          </a:prstGeom>
          <a:noFill/>
        </p:spPr>
        <p:txBody>
          <a:bodyPr wrap="none" lIns="91440" tIns="45720" rIns="91440" bIns="45720">
            <a:spAutoFit/>
          </a:bodyPr>
          <a:lstStyle/>
          <a:p>
            <a:pPr algn="ctr"/>
            <a:r>
              <a:rPr lang="pl-PL" sz="5400" dirty="0">
                <a:latin typeface="Cavolini" panose="03000502040302020204" pitchFamily="66" charset="0"/>
                <a:cs typeface="Cavolini" panose="03000502040302020204" pitchFamily="66" charset="0"/>
              </a:rPr>
              <a:t>Żmija</a:t>
            </a:r>
          </a:p>
        </p:txBody>
      </p:sp>
      <p:sp>
        <p:nvSpPr>
          <p:cNvPr id="16" name="Prostokąt 15">
            <a:extLst>
              <a:ext uri="{FF2B5EF4-FFF2-40B4-BE49-F238E27FC236}">
                <a16:creationId xmlns:a16="http://schemas.microsoft.com/office/drawing/2014/main" id="{9C4BCF30-EA7A-41D7-8944-F8F303CF28AF}"/>
              </a:ext>
            </a:extLst>
          </p:cNvPr>
          <p:cNvSpPr/>
          <p:nvPr/>
        </p:nvSpPr>
        <p:spPr>
          <a:xfrm>
            <a:off x="8189908" y="1628094"/>
            <a:ext cx="3228769" cy="769441"/>
          </a:xfrm>
          <a:prstGeom prst="rect">
            <a:avLst/>
          </a:prstGeom>
          <a:noFill/>
        </p:spPr>
        <p:txBody>
          <a:bodyPr wrap="none" lIns="91440" tIns="45720" rIns="91440" bIns="45720">
            <a:spAutoFit/>
          </a:bodyPr>
          <a:lstStyle/>
          <a:p>
            <a:pPr algn="ctr"/>
            <a:r>
              <a:rPr lang="pl-PL" sz="4400" dirty="0">
                <a:latin typeface="Cavolini" panose="03000502040302020204" pitchFamily="66" charset="0"/>
                <a:cs typeface="Cavolini" panose="03000502040302020204" pitchFamily="66" charset="0"/>
              </a:rPr>
              <a:t>Nietoperz</a:t>
            </a:r>
          </a:p>
        </p:txBody>
      </p:sp>
      <p:sp>
        <p:nvSpPr>
          <p:cNvPr id="17" name="Strzałka: w prawo 16">
            <a:extLst>
              <a:ext uri="{FF2B5EF4-FFF2-40B4-BE49-F238E27FC236}">
                <a16:creationId xmlns:a16="http://schemas.microsoft.com/office/drawing/2014/main" id="{6F1B9EC1-99A3-4657-953D-87E762CC4B2C}"/>
              </a:ext>
            </a:extLst>
          </p:cNvPr>
          <p:cNvSpPr/>
          <p:nvPr/>
        </p:nvSpPr>
        <p:spPr>
          <a:xfrm rot="5400000">
            <a:off x="1895112" y="1929143"/>
            <a:ext cx="731520" cy="336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Strzałka: w prawo 17">
            <a:extLst>
              <a:ext uri="{FF2B5EF4-FFF2-40B4-BE49-F238E27FC236}">
                <a16:creationId xmlns:a16="http://schemas.microsoft.com/office/drawing/2014/main" id="{2F13815F-3831-40E3-8DFA-0B35FAA1EC27}"/>
              </a:ext>
            </a:extLst>
          </p:cNvPr>
          <p:cNvSpPr/>
          <p:nvPr/>
        </p:nvSpPr>
        <p:spPr>
          <a:xfrm rot="16200000">
            <a:off x="5898372" y="4877460"/>
            <a:ext cx="731520" cy="336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Strzałka: w prawo 18">
            <a:extLst>
              <a:ext uri="{FF2B5EF4-FFF2-40B4-BE49-F238E27FC236}">
                <a16:creationId xmlns:a16="http://schemas.microsoft.com/office/drawing/2014/main" id="{696BB019-C53C-4ED0-815E-39608E05C125}"/>
              </a:ext>
            </a:extLst>
          </p:cNvPr>
          <p:cNvSpPr/>
          <p:nvPr/>
        </p:nvSpPr>
        <p:spPr>
          <a:xfrm rot="5400000">
            <a:off x="9493115" y="2490975"/>
            <a:ext cx="731520" cy="336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557653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inter round background with snowflakes Royalty Free Vector">
            <a:extLst>
              <a:ext uri="{FF2B5EF4-FFF2-40B4-BE49-F238E27FC236}">
                <a16:creationId xmlns:a16="http://schemas.microsoft.com/office/drawing/2014/main" id="{A711B55F-8796-4141-856F-0326912AFE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850"/>
          <a:stretch/>
        </p:blipFill>
        <p:spPr bwMode="auto">
          <a:xfrm>
            <a:off x="364720" y="1022103"/>
            <a:ext cx="5709813" cy="55028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ear Winter Sleep Images, Stock Photos &amp; Vectors | Shutterstock">
            <a:extLst>
              <a:ext uri="{FF2B5EF4-FFF2-40B4-BE49-F238E27FC236}">
                <a16:creationId xmlns:a16="http://schemas.microsoft.com/office/drawing/2014/main" id="{8B4C82E6-64FA-49BC-AC00-291CA85725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96" r="14491" b="7585"/>
          <a:stretch/>
        </p:blipFill>
        <p:spPr bwMode="auto">
          <a:xfrm>
            <a:off x="1363924" y="1857730"/>
            <a:ext cx="3662326" cy="3583170"/>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2" descr="Winter round background with snowflakes Royalty Free Vector">
            <a:extLst>
              <a:ext uri="{FF2B5EF4-FFF2-40B4-BE49-F238E27FC236}">
                <a16:creationId xmlns:a16="http://schemas.microsoft.com/office/drawing/2014/main" id="{04C6F0A8-5773-4B2A-8B97-A03FB8B523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850"/>
          <a:stretch/>
        </p:blipFill>
        <p:spPr bwMode="auto">
          <a:xfrm>
            <a:off x="6117468" y="0"/>
            <a:ext cx="3720710" cy="3585825"/>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2" descr="Pin on badgers">
            <a:extLst>
              <a:ext uri="{FF2B5EF4-FFF2-40B4-BE49-F238E27FC236}">
                <a16:creationId xmlns:a16="http://schemas.microsoft.com/office/drawing/2014/main" id="{DA0B0032-6303-4A15-A732-18B5AFC831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16" r="22327"/>
          <a:stretch/>
        </p:blipFill>
        <p:spPr bwMode="auto">
          <a:xfrm>
            <a:off x="6783203" y="560438"/>
            <a:ext cx="2389239" cy="2318447"/>
          </a:xfrm>
          <a:prstGeom prst="ellipse">
            <a:avLst/>
          </a:prstGeom>
          <a:noFill/>
          <a:extLst>
            <a:ext uri="{909E8E84-426E-40DD-AFC4-6F175D3DCCD1}">
              <a14:hiddenFill xmlns:a14="http://schemas.microsoft.com/office/drawing/2010/main">
                <a:solidFill>
                  <a:srgbClr val="FFFFFF"/>
                </a:solidFill>
              </a14:hiddenFill>
            </a:ext>
          </a:extLst>
        </p:spPr>
      </p:pic>
      <p:pic>
        <p:nvPicPr>
          <p:cNvPr id="7" name="Picture 2" descr="Winter round background with snowflakes Royalty Free Vector">
            <a:extLst>
              <a:ext uri="{FF2B5EF4-FFF2-40B4-BE49-F238E27FC236}">
                <a16:creationId xmlns:a16="http://schemas.microsoft.com/office/drawing/2014/main" id="{B98A0723-4D18-499E-8407-86F1CDF80E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850"/>
          <a:stretch/>
        </p:blipFill>
        <p:spPr bwMode="auto">
          <a:xfrm>
            <a:off x="7902897" y="2935912"/>
            <a:ext cx="4069622" cy="3922088"/>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2" descr="In Alaska, Wood Frogs freeze for 7 months and then thaw out and hop away.  (now with a photo of an actual frozen Wood Frog!) : oddlyterrifying">
            <a:extLst>
              <a:ext uri="{FF2B5EF4-FFF2-40B4-BE49-F238E27FC236}">
                <a16:creationId xmlns:a16="http://schemas.microsoft.com/office/drawing/2014/main" id="{475E3AD1-75EA-40BE-8276-4BC964072B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41" t="2869" r="1238" b="4992"/>
          <a:stretch/>
        </p:blipFill>
        <p:spPr bwMode="auto">
          <a:xfrm>
            <a:off x="8660254" y="3585825"/>
            <a:ext cx="2566218" cy="2496410"/>
          </a:xfrm>
          <a:prstGeom prst="ellipse">
            <a:avLst/>
          </a:prstGeom>
          <a:noFill/>
          <a:extLst>
            <a:ext uri="{909E8E84-426E-40DD-AFC4-6F175D3DCCD1}">
              <a14:hiddenFill xmlns:a14="http://schemas.microsoft.com/office/drawing/2010/main">
                <a:solidFill>
                  <a:srgbClr val="FFFFFF"/>
                </a:solidFill>
              </a14:hiddenFill>
            </a:ext>
          </a:extLst>
        </p:spPr>
      </p:pic>
      <p:sp>
        <p:nvSpPr>
          <p:cNvPr id="2" name="Strzałka: w prawo 1">
            <a:extLst>
              <a:ext uri="{FF2B5EF4-FFF2-40B4-BE49-F238E27FC236}">
                <a16:creationId xmlns:a16="http://schemas.microsoft.com/office/drawing/2014/main" id="{9A802E9A-5374-4AE1-8D07-3543E1AEDFDC}"/>
              </a:ext>
            </a:extLst>
          </p:cNvPr>
          <p:cNvSpPr/>
          <p:nvPr/>
        </p:nvSpPr>
        <p:spPr>
          <a:xfrm rot="2274600">
            <a:off x="884074" y="1091380"/>
            <a:ext cx="731520" cy="336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a:extLst>
              <a:ext uri="{FF2B5EF4-FFF2-40B4-BE49-F238E27FC236}">
                <a16:creationId xmlns:a16="http://schemas.microsoft.com/office/drawing/2014/main" id="{567D8469-FBCF-470B-B399-AD6E524FF7D5}"/>
              </a:ext>
            </a:extLst>
          </p:cNvPr>
          <p:cNvSpPr/>
          <p:nvPr/>
        </p:nvSpPr>
        <p:spPr>
          <a:xfrm>
            <a:off x="448471" y="98773"/>
            <a:ext cx="4559261" cy="923330"/>
          </a:xfrm>
          <a:prstGeom prst="rect">
            <a:avLst/>
          </a:prstGeom>
          <a:noFill/>
        </p:spPr>
        <p:txBody>
          <a:bodyPr wrap="none" lIns="91440" tIns="45720" rIns="91440" bIns="45720">
            <a:spAutoFit/>
          </a:bodyPr>
          <a:lstStyle/>
          <a:p>
            <a:pPr algn="ctr"/>
            <a:r>
              <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Niedźwiedź</a:t>
            </a:r>
          </a:p>
        </p:txBody>
      </p:sp>
      <p:sp>
        <p:nvSpPr>
          <p:cNvPr id="11" name="Prostokąt 10">
            <a:extLst>
              <a:ext uri="{FF2B5EF4-FFF2-40B4-BE49-F238E27FC236}">
                <a16:creationId xmlns:a16="http://schemas.microsoft.com/office/drawing/2014/main" id="{4A82EEE7-0782-44E6-8BF9-D3CA51E57454}"/>
              </a:ext>
            </a:extLst>
          </p:cNvPr>
          <p:cNvSpPr/>
          <p:nvPr/>
        </p:nvSpPr>
        <p:spPr>
          <a:xfrm>
            <a:off x="9377289" y="209878"/>
            <a:ext cx="2795958" cy="923330"/>
          </a:xfrm>
          <a:prstGeom prst="rect">
            <a:avLst/>
          </a:prstGeom>
          <a:noFill/>
        </p:spPr>
        <p:txBody>
          <a:bodyPr wrap="none" lIns="91440" tIns="45720" rIns="91440" bIns="45720">
            <a:spAutoFit/>
          </a:bodyPr>
          <a:lstStyle/>
          <a:p>
            <a:pPr algn="ctr"/>
            <a:r>
              <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Borsuk</a:t>
            </a:r>
          </a:p>
        </p:txBody>
      </p:sp>
      <p:sp>
        <p:nvSpPr>
          <p:cNvPr id="12" name="Prostokąt 11">
            <a:extLst>
              <a:ext uri="{FF2B5EF4-FFF2-40B4-BE49-F238E27FC236}">
                <a16:creationId xmlns:a16="http://schemas.microsoft.com/office/drawing/2014/main" id="{8055D5B4-1B57-4F54-93BB-2BA522D52CD3}"/>
              </a:ext>
            </a:extLst>
          </p:cNvPr>
          <p:cNvSpPr/>
          <p:nvPr/>
        </p:nvSpPr>
        <p:spPr>
          <a:xfrm>
            <a:off x="5759332" y="5495149"/>
            <a:ext cx="2266967" cy="1015663"/>
          </a:xfrm>
          <a:prstGeom prst="rect">
            <a:avLst/>
          </a:prstGeom>
          <a:noFill/>
        </p:spPr>
        <p:txBody>
          <a:bodyPr wrap="none" lIns="91440" tIns="45720" rIns="91440" bIns="45720">
            <a:spAutoFit/>
          </a:bodyPr>
          <a:lstStyle/>
          <a:p>
            <a:pPr algn="ctr"/>
            <a:r>
              <a:rPr lang="pl-PL" sz="6000" dirty="0">
                <a:latin typeface="Cavolini" panose="03000502040302020204" pitchFamily="66" charset="0"/>
                <a:cs typeface="Cavolini" panose="03000502040302020204" pitchFamily="66" charset="0"/>
              </a:rPr>
              <a:t>Żaba</a:t>
            </a:r>
          </a:p>
        </p:txBody>
      </p:sp>
      <p:sp>
        <p:nvSpPr>
          <p:cNvPr id="13" name="Strzałka: w prawo 12">
            <a:extLst>
              <a:ext uri="{FF2B5EF4-FFF2-40B4-BE49-F238E27FC236}">
                <a16:creationId xmlns:a16="http://schemas.microsoft.com/office/drawing/2014/main" id="{E72B9D77-6686-488D-B7CC-C1FE0D495EA5}"/>
              </a:ext>
            </a:extLst>
          </p:cNvPr>
          <p:cNvSpPr/>
          <p:nvPr/>
        </p:nvSpPr>
        <p:spPr>
          <a:xfrm rot="19796672">
            <a:off x="7259753" y="5272768"/>
            <a:ext cx="731520" cy="336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Strzałka: w prawo 13">
            <a:extLst>
              <a:ext uri="{FF2B5EF4-FFF2-40B4-BE49-F238E27FC236}">
                <a16:creationId xmlns:a16="http://schemas.microsoft.com/office/drawing/2014/main" id="{B25B9B5A-94E6-44E3-8DE7-7D4802B71A52}"/>
              </a:ext>
            </a:extLst>
          </p:cNvPr>
          <p:cNvSpPr/>
          <p:nvPr/>
        </p:nvSpPr>
        <p:spPr>
          <a:xfrm rot="9306744">
            <a:off x="9768597" y="1255055"/>
            <a:ext cx="731520" cy="336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624566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hristmas snow border snowflake background Vector Image">
            <a:extLst>
              <a:ext uri="{FF2B5EF4-FFF2-40B4-BE49-F238E27FC236}">
                <a16:creationId xmlns:a16="http://schemas.microsoft.com/office/drawing/2014/main" id="{0791EF59-D693-42D2-9684-A863842BAF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076"/>
          <a:stretch/>
        </p:blipFill>
        <p:spPr bwMode="auto">
          <a:xfrm>
            <a:off x="-1" y="0"/>
            <a:ext cx="12192001" cy="6865522"/>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a:extLst>
              <a:ext uri="{FF2B5EF4-FFF2-40B4-BE49-F238E27FC236}">
                <a16:creationId xmlns:a16="http://schemas.microsoft.com/office/drawing/2014/main" id="{2DF10CAF-E36D-40FA-9E5C-89D552484A05}"/>
              </a:ext>
            </a:extLst>
          </p:cNvPr>
          <p:cNvSpPr txBox="1"/>
          <p:nvPr/>
        </p:nvSpPr>
        <p:spPr>
          <a:xfrm>
            <a:off x="2194558" y="2184470"/>
            <a:ext cx="7159291" cy="3375989"/>
          </a:xfrm>
          <a:prstGeom prst="rect">
            <a:avLst/>
          </a:prstGeom>
          <a:noFill/>
        </p:spPr>
        <p:txBody>
          <a:bodyPr wrap="square">
            <a:spAutoFit/>
          </a:bodyPr>
          <a:lstStyle/>
          <a:p>
            <a:pPr marL="0" indent="0" algn="ctr" fontAlgn="base">
              <a:lnSpc>
                <a:spcPct val="150000"/>
              </a:lnSpc>
              <a:buNone/>
            </a:pPr>
            <a:r>
              <a:rPr lang="pl-PL" b="0" i="0" dirty="0">
                <a:solidFill>
                  <a:srgbClr val="333333"/>
                </a:solidFill>
                <a:effectLst/>
                <a:latin typeface="Cavolini" panose="03000502040302020204" pitchFamily="66" charset="0"/>
                <a:cs typeface="Cavolini" panose="03000502040302020204" pitchFamily="66" charset="0"/>
              </a:rPr>
              <a:t>Te zwierzęta, które nie zapadają w sen zimowy, gromadzą w swoich norach oraz dziuplach zapasy na zimę. Robią tak m.in. wiewiórki, którym często zdarza się zapomnieć, gdzie zostawiły swoje ziarna i orzechy. Bobry magazynują w specjalnej norze m.in. pędy i gałęzie drzew i krzewów. Z kolei sowy gromadzą przede wszystkim upolowane wcześniej gryzonie, które zamarznięte, tak szybko się nie psują.</a:t>
            </a:r>
          </a:p>
        </p:txBody>
      </p:sp>
      <p:pic>
        <p:nvPicPr>
          <p:cNvPr id="5" name="Obraz 4" descr="Obraz zawierający ssak, wiewiórka&#10;&#10;Opis wygenerowany automatycznie">
            <a:extLst>
              <a:ext uri="{FF2B5EF4-FFF2-40B4-BE49-F238E27FC236}">
                <a16:creationId xmlns:a16="http://schemas.microsoft.com/office/drawing/2014/main" id="{F23B34E3-D33D-44B6-AB2D-20814DA36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64" y="3694471"/>
            <a:ext cx="2647583" cy="2848158"/>
          </a:xfrm>
          <a:prstGeom prst="rect">
            <a:avLst/>
          </a:prstGeom>
        </p:spPr>
      </p:pic>
      <p:pic>
        <p:nvPicPr>
          <p:cNvPr id="38914" name="Picture 2" descr="Castor Mignon PNG transparents - StickPNG">
            <a:extLst>
              <a:ext uri="{FF2B5EF4-FFF2-40B4-BE49-F238E27FC236}">
                <a16:creationId xmlns:a16="http://schemas.microsoft.com/office/drawing/2014/main" id="{1B5DB797-5011-4A2D-8928-26801B4153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2636" y="-420586"/>
            <a:ext cx="4286373" cy="4286373"/>
          </a:xfrm>
          <a:prstGeom prst="rect">
            <a:avLst/>
          </a:prstGeom>
          <a:noFill/>
          <a:extLst>
            <a:ext uri="{909E8E84-426E-40DD-AFC4-6F175D3DCCD1}">
              <a14:hiddenFill xmlns:a14="http://schemas.microsoft.com/office/drawing/2010/main">
                <a:solidFill>
                  <a:srgbClr val="FFFFFF"/>
                </a:solidFill>
              </a14:hiddenFill>
            </a:ext>
          </a:extLst>
        </p:spPr>
      </p:pic>
      <p:sp>
        <p:nvSpPr>
          <p:cNvPr id="7" name="Prostokąt 6">
            <a:extLst>
              <a:ext uri="{FF2B5EF4-FFF2-40B4-BE49-F238E27FC236}">
                <a16:creationId xmlns:a16="http://schemas.microsoft.com/office/drawing/2014/main" id="{F5803453-B169-45A8-BC1A-E4F53CF8EE5E}"/>
              </a:ext>
            </a:extLst>
          </p:cNvPr>
          <p:cNvSpPr/>
          <p:nvPr/>
        </p:nvSpPr>
        <p:spPr>
          <a:xfrm>
            <a:off x="1343827" y="404517"/>
            <a:ext cx="8860752" cy="1569660"/>
          </a:xfrm>
          <a:prstGeom prst="rect">
            <a:avLst/>
          </a:prstGeom>
          <a:noFill/>
        </p:spPr>
        <p:txBody>
          <a:bodyPr wrap="square" lIns="91440" tIns="45720" rIns="91440" bIns="45720">
            <a:spAutoFit/>
          </a:bodyPr>
          <a:lstStyle/>
          <a:p>
            <a:pPr algn="ctr"/>
            <a:r>
              <a:rPr lang="pl-PL" sz="48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Zwierzęta które nie zasypiają na zimę.</a:t>
            </a:r>
          </a:p>
        </p:txBody>
      </p:sp>
    </p:spTree>
    <p:extLst>
      <p:ext uri="{BB962C8B-B14F-4D97-AF65-F5344CB8AC3E}">
        <p14:creationId xmlns:p14="http://schemas.microsoft.com/office/powerpoint/2010/main" val="723046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62" name="Picture 2" descr="Zima, Jeleń, Sarny">
            <a:extLst>
              <a:ext uri="{FF2B5EF4-FFF2-40B4-BE49-F238E27FC236}">
                <a16:creationId xmlns:a16="http://schemas.microsoft.com/office/drawing/2014/main" id="{485959B4-025B-4094-8709-D6F132B5BC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970" r="-1" b="20684"/>
          <a:stretch/>
        </p:blipFill>
        <p:spPr bwMode="auto">
          <a:xfrm>
            <a:off x="-1" y="10"/>
            <a:ext cx="12228129" cy="4666928"/>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74" name="Freeform: Shape 73">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77" name="Freeform: Shape 76">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3" name="pole tekstowe 2">
            <a:extLst>
              <a:ext uri="{FF2B5EF4-FFF2-40B4-BE49-F238E27FC236}">
                <a16:creationId xmlns:a16="http://schemas.microsoft.com/office/drawing/2014/main" id="{566F7B63-55F2-4077-8B30-050AFDFB4E01}"/>
              </a:ext>
            </a:extLst>
          </p:cNvPr>
          <p:cNvSpPr txBox="1"/>
          <p:nvPr/>
        </p:nvSpPr>
        <p:spPr>
          <a:xfrm>
            <a:off x="879005" y="4551037"/>
            <a:ext cx="10517654" cy="1509935"/>
          </a:xfrm>
          <a:prstGeom prst="rect">
            <a:avLst/>
          </a:prstGeom>
        </p:spPr>
        <p:txBody>
          <a:bodyPr vert="horz" lIns="91440" tIns="45720" rIns="91440" bIns="45720" rtlCol="0" anchor="ctr">
            <a:noAutofit/>
          </a:bodyPr>
          <a:lstStyle/>
          <a:p>
            <a:pPr algn="ctr" fontAlgn="base">
              <a:lnSpc>
                <a:spcPct val="150000"/>
              </a:lnSpc>
              <a:spcAft>
                <a:spcPts val="600"/>
              </a:spcAft>
            </a:pPr>
            <a:r>
              <a:rPr lang="en-US" b="0" i="0" dirty="0" err="1">
                <a:effectLst/>
                <a:latin typeface="Cavolini" panose="03000502040302020204" pitchFamily="66" charset="0"/>
                <a:cs typeface="Cavolini" panose="03000502040302020204" pitchFamily="66" charset="0"/>
              </a:rPr>
              <a:t>Duża</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pokrywa</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śniegu</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oraz</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niskie</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temperatury</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mocno</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dają</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się</a:t>
            </a:r>
            <a:r>
              <a:rPr lang="en-US" b="0" i="0" dirty="0">
                <a:effectLst/>
                <a:latin typeface="Cavolini" panose="03000502040302020204" pitchFamily="66" charset="0"/>
                <a:cs typeface="Cavolini" panose="03000502040302020204" pitchFamily="66" charset="0"/>
              </a:rPr>
              <a:t> we </a:t>
            </a:r>
            <a:r>
              <a:rPr lang="en-US" b="0" i="0" dirty="0" err="1">
                <a:effectLst/>
                <a:latin typeface="Cavolini" panose="03000502040302020204" pitchFamily="66" charset="0"/>
                <a:cs typeface="Cavolini" panose="03000502040302020204" pitchFamily="66" charset="0"/>
              </a:rPr>
              <a:t>znaki</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również</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jeleniom</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łosiom</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sarnom</a:t>
            </a:r>
            <a:r>
              <a:rPr lang="en-US" b="0" i="0" dirty="0">
                <a:effectLst/>
                <a:latin typeface="Cavolini" panose="03000502040302020204" pitchFamily="66" charset="0"/>
                <a:cs typeface="Cavolini" panose="03000502040302020204" pitchFamily="66" charset="0"/>
              </a:rPr>
              <a:t>, a </a:t>
            </a:r>
            <a:r>
              <a:rPr lang="en-US" b="0" i="0" dirty="0" err="1">
                <a:effectLst/>
                <a:latin typeface="Cavolini" panose="03000502040302020204" pitchFamily="66" charset="0"/>
                <a:cs typeface="Cavolini" panose="03000502040302020204" pitchFamily="66" charset="0"/>
              </a:rPr>
              <a:t>także</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największym</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ssakom</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Europy</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tj</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żubrom</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którym</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ciężko</a:t>
            </a:r>
            <a:r>
              <a:rPr lang="en-US" b="0" i="0" dirty="0">
                <a:effectLst/>
                <a:latin typeface="Cavolini" panose="03000502040302020204" pitchFamily="66" charset="0"/>
                <a:cs typeface="Cavolini" panose="03000502040302020204" pitchFamily="66" charset="0"/>
              </a:rPr>
              <a:t> jest </a:t>
            </a:r>
            <a:r>
              <a:rPr lang="en-US" b="0" i="0" dirty="0" err="1">
                <a:effectLst/>
                <a:latin typeface="Cavolini" panose="03000502040302020204" pitchFamily="66" charset="0"/>
                <a:cs typeface="Cavolini" panose="03000502040302020204" pitchFamily="66" charset="0"/>
              </a:rPr>
              <a:t>się</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dokopać</a:t>
            </a:r>
            <a:r>
              <a:rPr lang="en-US" b="0" i="0" dirty="0">
                <a:effectLst/>
                <a:latin typeface="Cavolini" panose="03000502040302020204" pitchFamily="66" charset="0"/>
                <a:cs typeface="Cavolini" panose="03000502040302020204" pitchFamily="66" charset="0"/>
              </a:rPr>
              <a:t> do </a:t>
            </a:r>
            <a:r>
              <a:rPr lang="en-US" b="0" i="0" dirty="0" err="1">
                <a:effectLst/>
                <a:latin typeface="Cavolini" panose="03000502040302020204" pitchFamily="66" charset="0"/>
                <a:cs typeface="Cavolini" panose="03000502040302020204" pitchFamily="66" charset="0"/>
              </a:rPr>
              <a:t>roślin</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przede</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wszystkim</a:t>
            </a:r>
            <a:r>
              <a:rPr lang="en-US" b="0" i="0" dirty="0">
                <a:effectLst/>
                <a:latin typeface="Cavolini" panose="03000502040302020204" pitchFamily="66" charset="0"/>
                <a:cs typeface="Cavolini" panose="03000502040302020204" pitchFamily="66" charset="0"/>
              </a:rPr>
              <a:t> do </a:t>
            </a:r>
            <a:r>
              <a:rPr lang="en-US" b="0" i="0" dirty="0" err="1">
                <a:effectLst/>
                <a:latin typeface="Cavolini" panose="03000502040302020204" pitchFamily="66" charset="0"/>
                <a:cs typeface="Cavolini" panose="03000502040302020204" pitchFamily="66" charset="0"/>
              </a:rPr>
              <a:t>liści</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jeżyny</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Zaczynają</a:t>
            </a:r>
            <a:r>
              <a:rPr lang="en-US" b="0" i="0" dirty="0">
                <a:effectLst/>
                <a:latin typeface="Cavolini" panose="03000502040302020204" pitchFamily="66" charset="0"/>
                <a:cs typeface="Cavolini" panose="03000502040302020204" pitchFamily="66" charset="0"/>
              </a:rPr>
              <a:t> one </a:t>
            </a:r>
            <a:r>
              <a:rPr lang="en-US" b="0" i="0" dirty="0" err="1">
                <a:effectLst/>
                <a:latin typeface="Cavolini" panose="03000502040302020204" pitchFamily="66" charset="0"/>
                <a:cs typeface="Cavolini" panose="03000502040302020204" pitchFamily="66" charset="0"/>
              </a:rPr>
              <a:t>wtedy</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żerować</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na</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pędach</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i</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sadzonkach</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drzew</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oraz</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krzewów</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Często</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też</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spałują</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czyli</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obgryzają</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korę</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młodych</a:t>
            </a:r>
            <a:r>
              <a:rPr lang="en-US" b="0" i="0" dirty="0">
                <a:effectLst/>
                <a:latin typeface="Cavolini" panose="03000502040302020204" pitchFamily="66" charset="0"/>
                <a:cs typeface="Cavolini" panose="03000502040302020204" pitchFamily="66" charset="0"/>
              </a:rPr>
              <a:t> </a:t>
            </a:r>
            <a:r>
              <a:rPr lang="en-US" b="0" i="0" dirty="0" err="1">
                <a:effectLst/>
                <a:latin typeface="Cavolini" panose="03000502040302020204" pitchFamily="66" charset="0"/>
                <a:cs typeface="Cavolini" panose="03000502040302020204" pitchFamily="66" charset="0"/>
              </a:rPr>
              <a:t>drzewek</a:t>
            </a:r>
            <a:r>
              <a:rPr lang="en-US" b="0" i="0" dirty="0">
                <a:effectLst/>
                <a:latin typeface="Cavolini" panose="03000502040302020204" pitchFamily="66" charset="0"/>
                <a:cs typeface="Cavolini" panose="03000502040302020204" pitchFamily="66" charset="0"/>
              </a:rPr>
              <a:t>.</a:t>
            </a:r>
          </a:p>
        </p:txBody>
      </p:sp>
    </p:spTree>
    <p:extLst>
      <p:ext uri="{BB962C8B-B14F-4D97-AF65-F5344CB8AC3E}">
        <p14:creationId xmlns:p14="http://schemas.microsoft.com/office/powerpoint/2010/main" val="746684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0A0A0"/>
        </a:solidFill>
        <a:effectLst/>
      </p:bgPr>
    </p:bg>
    <p:spTree>
      <p:nvGrpSpPr>
        <p:cNvPr id="1" name=""/>
        <p:cNvGrpSpPr/>
        <p:nvPr/>
      </p:nvGrpSpPr>
      <p:grpSpPr>
        <a:xfrm>
          <a:off x="0" y="0"/>
          <a:ext cx="0" cy="0"/>
          <a:chOff x="0" y="0"/>
          <a:chExt cx="0" cy="0"/>
        </a:xfrm>
      </p:grpSpPr>
      <p:pic>
        <p:nvPicPr>
          <p:cNvPr id="28674" name="Picture 2" descr="Walking Moose GIF by SlSU on DeviantArt">
            <a:extLst>
              <a:ext uri="{FF2B5EF4-FFF2-40B4-BE49-F238E27FC236}">
                <a16:creationId xmlns:a16="http://schemas.microsoft.com/office/drawing/2014/main" id="{1086BC88-7CA6-464D-B49B-F2B191C2BBC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22894" y="3159125"/>
            <a:ext cx="56102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Clipart winter forest, Clipart winter forest Transparent FREE for download  on WebStockReview 2020">
            <a:extLst>
              <a:ext uri="{FF2B5EF4-FFF2-40B4-BE49-F238E27FC236}">
                <a16:creationId xmlns:a16="http://schemas.microsoft.com/office/drawing/2014/main" id="{B66A8E8F-559F-423F-A6A0-00AAF0C67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3" y="2178831"/>
            <a:ext cx="3812266" cy="4492359"/>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Clipart winter forest, Clipart winter forest Transparent FREE for download  on WebStockReview 2020">
            <a:extLst>
              <a:ext uri="{FF2B5EF4-FFF2-40B4-BE49-F238E27FC236}">
                <a16:creationId xmlns:a16="http://schemas.microsoft.com/office/drawing/2014/main" id="{9BCA03BD-6C22-423E-B6D5-FF4C73D05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1638" y="3342207"/>
            <a:ext cx="2135169" cy="2516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Snow Winter Ground PNG Clipart Image | Gallery Yopriceville - High-Quality  Images and Transparent PNG Free Clipart">
            <a:extLst>
              <a:ext uri="{FF2B5EF4-FFF2-40B4-BE49-F238E27FC236}">
                <a16:creationId xmlns:a16="http://schemas.microsoft.com/office/drawing/2014/main" id="{13E8E9EA-0411-4A2A-964F-5165AE47A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5" y="4553462"/>
            <a:ext cx="12192000" cy="21680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lipart winter forest, Clipart winter forest Transparent FREE for download  on WebStockReview 2020">
            <a:extLst>
              <a:ext uri="{FF2B5EF4-FFF2-40B4-BE49-F238E27FC236}">
                <a16:creationId xmlns:a16="http://schemas.microsoft.com/office/drawing/2014/main" id="{3A7CD2E5-25AC-4937-BA2A-20B526BEC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6742" y="3795825"/>
            <a:ext cx="2135169" cy="25160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art winter forest, Clipart winter forest Transparent FREE for download  on WebStockReview 2020">
            <a:extLst>
              <a:ext uri="{FF2B5EF4-FFF2-40B4-BE49-F238E27FC236}">
                <a16:creationId xmlns:a16="http://schemas.microsoft.com/office/drawing/2014/main" id="{E65944BA-28CA-4210-9645-B03D38013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6653" y="4068875"/>
            <a:ext cx="2135169" cy="2516075"/>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a:extLst>
              <a:ext uri="{FF2B5EF4-FFF2-40B4-BE49-F238E27FC236}">
                <a16:creationId xmlns:a16="http://schemas.microsoft.com/office/drawing/2014/main" id="{65D867BD-B5CF-4781-A471-8349B5CD66F3}"/>
              </a:ext>
            </a:extLst>
          </p:cNvPr>
          <p:cNvSpPr/>
          <p:nvPr/>
        </p:nvSpPr>
        <p:spPr>
          <a:xfrm>
            <a:off x="359940" y="205680"/>
            <a:ext cx="11566509" cy="1569660"/>
          </a:xfrm>
          <a:prstGeom prst="rect">
            <a:avLst/>
          </a:prstGeom>
          <a:noFill/>
        </p:spPr>
        <p:txBody>
          <a:bodyPr wrap="square" lIns="91440" tIns="45720" rIns="91440" bIns="45720">
            <a:spAutoFit/>
          </a:bodyPr>
          <a:lstStyle/>
          <a:p>
            <a:pPr algn="ctr"/>
            <a:r>
              <a:rPr lang="pl-PL" sz="48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Zwierzęta które można spotkać zimą w lesie.</a:t>
            </a:r>
          </a:p>
        </p:txBody>
      </p:sp>
      <p:sp>
        <p:nvSpPr>
          <p:cNvPr id="6" name="Strzałka: w prawo 5">
            <a:extLst>
              <a:ext uri="{FF2B5EF4-FFF2-40B4-BE49-F238E27FC236}">
                <a16:creationId xmlns:a16="http://schemas.microsoft.com/office/drawing/2014/main" id="{760CFFDD-3A51-4379-A2CA-3758991524CA}"/>
              </a:ext>
            </a:extLst>
          </p:cNvPr>
          <p:cNvSpPr/>
          <p:nvPr/>
        </p:nvSpPr>
        <p:spPr>
          <a:xfrm rot="9103679">
            <a:off x="7002313" y="3218767"/>
            <a:ext cx="1114710" cy="4365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9D2B8BBA-7A5C-42CF-8FD8-A985BD6DDE85}"/>
              </a:ext>
            </a:extLst>
          </p:cNvPr>
          <p:cNvSpPr/>
          <p:nvPr/>
        </p:nvSpPr>
        <p:spPr>
          <a:xfrm>
            <a:off x="8213799" y="2462920"/>
            <a:ext cx="1462260" cy="923330"/>
          </a:xfrm>
          <a:prstGeom prst="rect">
            <a:avLst/>
          </a:prstGeom>
          <a:noFill/>
        </p:spPr>
        <p:txBody>
          <a:bodyPr wrap="none" lIns="91440" tIns="45720" rIns="91440" bIns="45720">
            <a:spAutoFit/>
          </a:bodyPr>
          <a:lstStyle/>
          <a:p>
            <a:pPr algn="ctr"/>
            <a:r>
              <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Łoś</a:t>
            </a:r>
          </a:p>
        </p:txBody>
      </p:sp>
    </p:spTree>
    <p:extLst>
      <p:ext uri="{BB962C8B-B14F-4D97-AF65-F5344CB8AC3E}">
        <p14:creationId xmlns:p14="http://schemas.microsoft.com/office/powerpoint/2010/main" val="1075067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nfocused winter landscape with snowflakes Free Vector">
            <a:extLst>
              <a:ext uri="{FF2B5EF4-FFF2-40B4-BE49-F238E27FC236}">
                <a16:creationId xmlns:a16="http://schemas.microsoft.com/office/drawing/2014/main" id="{1401C7E0-F5D7-4808-8D36-F5C490814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2416"/>
            <a:ext cx="12192000" cy="7130416"/>
          </a:xfrm>
          <a:prstGeom prst="rect">
            <a:avLst/>
          </a:prstGeom>
          <a:noFill/>
          <a:extLst>
            <a:ext uri="{909E8E84-426E-40DD-AFC4-6F175D3DCCD1}">
              <a14:hiddenFill xmlns:a14="http://schemas.microsoft.com/office/drawing/2010/main">
                <a:solidFill>
                  <a:srgbClr val="FFFFFF"/>
                </a:solidFill>
              </a14:hiddenFill>
            </a:ext>
          </a:extLst>
        </p:spPr>
      </p:pic>
      <p:sp>
        <p:nvSpPr>
          <p:cNvPr id="6" name="Prostokąt 5">
            <a:extLst>
              <a:ext uri="{FF2B5EF4-FFF2-40B4-BE49-F238E27FC236}">
                <a16:creationId xmlns:a16="http://schemas.microsoft.com/office/drawing/2014/main" id="{1E639104-A9A6-46FD-897E-2EEDCC2D2E9F}"/>
              </a:ext>
            </a:extLst>
          </p:cNvPr>
          <p:cNvSpPr/>
          <p:nvPr/>
        </p:nvSpPr>
        <p:spPr>
          <a:xfrm>
            <a:off x="830076" y="277229"/>
            <a:ext cx="10437473" cy="923330"/>
          </a:xfrm>
          <a:prstGeom prst="rect">
            <a:avLst/>
          </a:prstGeom>
          <a:noFill/>
        </p:spPr>
        <p:txBody>
          <a:bodyPr wrap="none" lIns="91440" tIns="45720" rIns="91440" bIns="45720">
            <a:spAutoFit/>
          </a:bodyPr>
          <a:lstStyle/>
          <a:p>
            <a:pPr algn="ctr"/>
            <a:r>
              <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Jedzie Zima Cz. Janczarski</a:t>
            </a:r>
          </a:p>
        </p:txBody>
      </p:sp>
      <p:sp>
        <p:nvSpPr>
          <p:cNvPr id="7" name="Prostokąt 6">
            <a:extLst>
              <a:ext uri="{FF2B5EF4-FFF2-40B4-BE49-F238E27FC236}">
                <a16:creationId xmlns:a16="http://schemas.microsoft.com/office/drawing/2014/main" id="{421361D6-D802-4C95-817B-2EB03DBF7F80}"/>
              </a:ext>
            </a:extLst>
          </p:cNvPr>
          <p:cNvSpPr/>
          <p:nvPr/>
        </p:nvSpPr>
        <p:spPr>
          <a:xfrm>
            <a:off x="1574811" y="1353634"/>
            <a:ext cx="3650358" cy="5227137"/>
          </a:xfrm>
          <a:prstGeom prst="rect">
            <a:avLst/>
          </a:prstGeom>
          <a:noFill/>
        </p:spPr>
        <p:txBody>
          <a:bodyPr wrap="none" lIns="91440" tIns="45720" rIns="91440" bIns="45720">
            <a:spAutoFit/>
          </a:bodyPr>
          <a:lstStyle/>
          <a:p>
            <a:pPr algn="ctr">
              <a:lnSpc>
                <a:spcPct val="150000"/>
              </a:lnSpc>
            </a:pPr>
            <a:r>
              <a:rPr lang="pl-PL" sz="1600" b="0" i="0" dirty="0">
                <a:solidFill>
                  <a:srgbClr val="000000"/>
                </a:solidFill>
                <a:effectLst/>
                <a:latin typeface="Cavolini" panose="03000502040302020204" pitchFamily="66" charset="0"/>
                <a:cs typeface="Cavolini" panose="03000502040302020204" pitchFamily="66" charset="0"/>
              </a:rPr>
              <a:t>Przypłynęła chmura sina.</a:t>
            </a:r>
            <a:br>
              <a:rPr lang="pl-PL" sz="1600" dirty="0">
                <a:latin typeface="Cavolini" panose="03000502040302020204" pitchFamily="66" charset="0"/>
                <a:cs typeface="Cavolini" panose="03000502040302020204" pitchFamily="66" charset="0"/>
              </a:rPr>
            </a:br>
            <a:r>
              <a:rPr lang="pl-PL" sz="1600" b="0" i="0" dirty="0">
                <a:solidFill>
                  <a:srgbClr val="000000"/>
                </a:solidFill>
                <a:effectLst/>
                <a:latin typeface="Cavolini" panose="03000502040302020204" pitchFamily="66" charset="0"/>
                <a:cs typeface="Cavolini" panose="03000502040302020204" pitchFamily="66" charset="0"/>
              </a:rPr>
              <a:t>Od północy wiatr zacina.</a:t>
            </a:r>
            <a:br>
              <a:rPr lang="pl-PL" sz="1600" dirty="0">
                <a:latin typeface="Cavolini" panose="03000502040302020204" pitchFamily="66" charset="0"/>
                <a:cs typeface="Cavolini" panose="03000502040302020204" pitchFamily="66" charset="0"/>
              </a:rPr>
            </a:br>
            <a:r>
              <a:rPr lang="pl-PL" sz="1600" b="0" i="0" dirty="0">
                <a:solidFill>
                  <a:srgbClr val="000000"/>
                </a:solidFill>
                <a:effectLst/>
                <a:latin typeface="Cavolini" panose="03000502040302020204" pitchFamily="66" charset="0"/>
                <a:cs typeface="Cavolini" panose="03000502040302020204" pitchFamily="66" charset="0"/>
              </a:rPr>
              <a:t>Kot wyjść z izby nie ma chęci.</a:t>
            </a:r>
            <a:br>
              <a:rPr lang="pl-PL" sz="1600" dirty="0">
                <a:latin typeface="Cavolini" panose="03000502040302020204" pitchFamily="66" charset="0"/>
                <a:cs typeface="Cavolini" panose="03000502040302020204" pitchFamily="66" charset="0"/>
              </a:rPr>
            </a:br>
            <a:r>
              <a:rPr lang="pl-PL" sz="1600" b="0" i="0" dirty="0">
                <a:solidFill>
                  <a:srgbClr val="000000"/>
                </a:solidFill>
                <a:effectLst/>
                <a:latin typeface="Cavolini" panose="03000502040302020204" pitchFamily="66" charset="0"/>
                <a:cs typeface="Cavolini" panose="03000502040302020204" pitchFamily="66" charset="0"/>
              </a:rPr>
              <a:t>Coś się tam na dworze święci!</a:t>
            </a:r>
            <a:br>
              <a:rPr lang="pl-PL" sz="1600" dirty="0">
                <a:latin typeface="Cavolini" panose="03000502040302020204" pitchFamily="66" charset="0"/>
                <a:cs typeface="Cavolini" panose="03000502040302020204" pitchFamily="66" charset="0"/>
              </a:rPr>
            </a:br>
            <a:br>
              <a:rPr lang="pl-PL" sz="1600" dirty="0">
                <a:latin typeface="Cavolini" panose="03000502040302020204" pitchFamily="66" charset="0"/>
                <a:cs typeface="Cavolini" panose="03000502040302020204" pitchFamily="66" charset="0"/>
              </a:rPr>
            </a:br>
            <a:r>
              <a:rPr lang="pl-PL" sz="1600" b="0" i="0" dirty="0">
                <a:solidFill>
                  <a:srgbClr val="000000"/>
                </a:solidFill>
                <a:effectLst/>
                <a:latin typeface="Cavolini" panose="03000502040302020204" pitchFamily="66" charset="0"/>
                <a:cs typeface="Cavolini" panose="03000502040302020204" pitchFamily="66" charset="0"/>
              </a:rPr>
              <a:t>Kraczą wrony na parkanie:</a:t>
            </a:r>
            <a:br>
              <a:rPr lang="pl-PL" sz="1600" dirty="0">
                <a:latin typeface="Cavolini" panose="03000502040302020204" pitchFamily="66" charset="0"/>
                <a:cs typeface="Cavolini" panose="03000502040302020204" pitchFamily="66" charset="0"/>
              </a:rPr>
            </a:br>
            <a:r>
              <a:rPr lang="pl-PL" sz="1600" dirty="0">
                <a:latin typeface="Cavolini" panose="03000502040302020204" pitchFamily="66" charset="0"/>
                <a:cs typeface="Cavolini" panose="03000502040302020204" pitchFamily="66" charset="0"/>
              </a:rPr>
              <a:t>- </a:t>
            </a:r>
            <a:r>
              <a:rPr lang="pl-PL" sz="1600" b="0" i="0" dirty="0">
                <a:solidFill>
                  <a:srgbClr val="000000"/>
                </a:solidFill>
                <a:effectLst/>
                <a:latin typeface="Cavolini" panose="03000502040302020204" pitchFamily="66" charset="0"/>
                <a:cs typeface="Cavolini" panose="03000502040302020204" pitchFamily="66" charset="0"/>
              </a:rPr>
              <a:t>Jedzie zima, groźna pani!</a:t>
            </a:r>
            <a:br>
              <a:rPr lang="pl-PL" sz="1600" dirty="0">
                <a:latin typeface="Cavolini" panose="03000502040302020204" pitchFamily="66" charset="0"/>
                <a:cs typeface="Cavolini" panose="03000502040302020204" pitchFamily="66" charset="0"/>
              </a:rPr>
            </a:br>
            <a:br>
              <a:rPr lang="pl-PL" sz="1600" dirty="0">
                <a:latin typeface="Cavolini" panose="03000502040302020204" pitchFamily="66" charset="0"/>
                <a:cs typeface="Cavolini" panose="03000502040302020204" pitchFamily="66" charset="0"/>
              </a:rPr>
            </a:br>
            <a:r>
              <a:rPr lang="pl-PL" sz="1600" b="0" i="0" dirty="0">
                <a:solidFill>
                  <a:srgbClr val="000000"/>
                </a:solidFill>
                <a:effectLst/>
                <a:latin typeface="Cavolini" panose="03000502040302020204" pitchFamily="66" charset="0"/>
                <a:cs typeface="Cavolini" panose="03000502040302020204" pitchFamily="66" charset="0"/>
              </a:rPr>
              <a:t>I już lecą z nieba śnieżki,</a:t>
            </a:r>
            <a:br>
              <a:rPr lang="pl-PL" sz="1600" dirty="0">
                <a:latin typeface="Cavolini" panose="03000502040302020204" pitchFamily="66" charset="0"/>
                <a:cs typeface="Cavolini" panose="03000502040302020204" pitchFamily="66" charset="0"/>
              </a:rPr>
            </a:br>
            <a:r>
              <a:rPr lang="pl-PL" sz="1600" b="0" i="0" dirty="0">
                <a:solidFill>
                  <a:srgbClr val="000000"/>
                </a:solidFill>
                <a:effectLst/>
                <a:latin typeface="Cavolini" panose="03000502040302020204" pitchFamily="66" charset="0"/>
                <a:cs typeface="Cavolini" panose="03000502040302020204" pitchFamily="66" charset="0"/>
              </a:rPr>
              <a:t>zasypują drogi, ścieżki,</a:t>
            </a:r>
            <a:br>
              <a:rPr lang="pl-PL" sz="1600" dirty="0">
                <a:latin typeface="Cavolini" panose="03000502040302020204" pitchFamily="66" charset="0"/>
                <a:cs typeface="Cavolini" panose="03000502040302020204" pitchFamily="66" charset="0"/>
              </a:rPr>
            </a:br>
            <a:r>
              <a:rPr lang="pl-PL" sz="1600" b="0" i="0" dirty="0">
                <a:solidFill>
                  <a:srgbClr val="000000"/>
                </a:solidFill>
                <a:effectLst/>
                <a:latin typeface="Cavolini" panose="03000502040302020204" pitchFamily="66" charset="0"/>
                <a:cs typeface="Cavolini" panose="03000502040302020204" pitchFamily="66" charset="0"/>
              </a:rPr>
              <a:t>pola, miedze i podwórka,</a:t>
            </a:r>
            <a:br>
              <a:rPr lang="pl-PL" sz="1600" dirty="0">
                <a:latin typeface="Cavolini" panose="03000502040302020204" pitchFamily="66" charset="0"/>
                <a:cs typeface="Cavolini" panose="03000502040302020204" pitchFamily="66" charset="0"/>
              </a:rPr>
            </a:br>
            <a:r>
              <a:rPr lang="pl-PL" sz="1600" b="0" i="0" dirty="0">
                <a:solidFill>
                  <a:srgbClr val="000000"/>
                </a:solidFill>
                <a:effectLst/>
                <a:latin typeface="Cavolini" panose="03000502040302020204" pitchFamily="66" charset="0"/>
                <a:cs typeface="Cavolini" panose="03000502040302020204" pitchFamily="66" charset="0"/>
              </a:rPr>
              <a:t>dach, stodoły, budę Burka.</a:t>
            </a:r>
            <a:br>
              <a:rPr lang="pl-PL" sz="1600" dirty="0">
                <a:latin typeface="Cavolini" panose="03000502040302020204" pitchFamily="66" charset="0"/>
                <a:cs typeface="Cavolini" panose="03000502040302020204" pitchFamily="66" charset="0"/>
              </a:rPr>
            </a:br>
            <a:br>
              <a:rPr lang="pl-PL" sz="1600" dirty="0">
                <a:latin typeface="Cavolini" panose="03000502040302020204" pitchFamily="66" charset="0"/>
                <a:cs typeface="Cavolini" panose="03000502040302020204" pitchFamily="66" charset="0"/>
              </a:rPr>
            </a:br>
            <a:endParaRPr lang="pl-PL" sz="16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sp>
        <p:nvSpPr>
          <p:cNvPr id="9" name="pole tekstowe 8">
            <a:extLst>
              <a:ext uri="{FF2B5EF4-FFF2-40B4-BE49-F238E27FC236}">
                <a16:creationId xmlns:a16="http://schemas.microsoft.com/office/drawing/2014/main" id="{9B14AD7D-9C24-4228-8FB0-54C405E189AB}"/>
              </a:ext>
            </a:extLst>
          </p:cNvPr>
          <p:cNvSpPr txBox="1"/>
          <p:nvPr/>
        </p:nvSpPr>
        <p:spPr>
          <a:xfrm>
            <a:off x="6384577" y="1453623"/>
            <a:ext cx="6138278" cy="4206408"/>
          </a:xfrm>
          <a:prstGeom prst="rect">
            <a:avLst/>
          </a:prstGeom>
          <a:noFill/>
        </p:spPr>
        <p:txBody>
          <a:bodyPr wrap="square">
            <a:spAutoFit/>
          </a:bodyPr>
          <a:lstStyle/>
          <a:p>
            <a:pPr>
              <a:lnSpc>
                <a:spcPct val="150000"/>
              </a:lnSpc>
            </a:pPr>
            <a:r>
              <a:rPr lang="pl-PL" sz="1800" b="0" i="0" dirty="0">
                <a:solidFill>
                  <a:srgbClr val="000000"/>
                </a:solidFill>
                <a:effectLst/>
                <a:latin typeface="Cavolini" panose="03000502040302020204" pitchFamily="66" charset="0"/>
                <a:cs typeface="Cavolini" panose="03000502040302020204" pitchFamily="66" charset="0"/>
              </a:rPr>
              <a:t>Kraczą wrony na jabłoni:</a:t>
            </a:r>
            <a:br>
              <a:rPr lang="pl-PL" sz="1800" dirty="0">
                <a:latin typeface="Cavolini" panose="03000502040302020204" pitchFamily="66" charset="0"/>
                <a:cs typeface="Cavolini" panose="03000502040302020204" pitchFamily="66" charset="0"/>
              </a:rPr>
            </a:br>
            <a:r>
              <a:rPr lang="pl-PL" sz="1800" b="0" i="0" dirty="0">
                <a:solidFill>
                  <a:srgbClr val="000000"/>
                </a:solidFill>
                <a:effectLst/>
                <a:latin typeface="Cavolini" panose="03000502040302020204" pitchFamily="66" charset="0"/>
                <a:cs typeface="Cavolini" panose="03000502040302020204" pitchFamily="66" charset="0"/>
              </a:rPr>
              <a:t>- Jedzie zima parą koni!</a:t>
            </a:r>
            <a:br>
              <a:rPr lang="pl-PL" sz="1800" dirty="0">
                <a:latin typeface="Cavolini" panose="03000502040302020204" pitchFamily="66" charset="0"/>
                <a:cs typeface="Cavolini" panose="03000502040302020204" pitchFamily="66" charset="0"/>
              </a:rPr>
            </a:br>
            <a:br>
              <a:rPr lang="pl-PL" sz="1800" dirty="0">
                <a:latin typeface="Cavolini" panose="03000502040302020204" pitchFamily="66" charset="0"/>
                <a:cs typeface="Cavolini" panose="03000502040302020204" pitchFamily="66" charset="0"/>
              </a:rPr>
            </a:br>
            <a:r>
              <a:rPr lang="pl-PL" sz="1800" b="0" i="0" dirty="0">
                <a:solidFill>
                  <a:srgbClr val="000000"/>
                </a:solidFill>
                <a:effectLst/>
                <a:latin typeface="Cavolini" panose="03000502040302020204" pitchFamily="66" charset="0"/>
                <a:cs typeface="Cavolini" panose="03000502040302020204" pitchFamily="66" charset="0"/>
              </a:rPr>
              <a:t>Mróz ściął lodem brzeg strumyka.</a:t>
            </a:r>
            <a:br>
              <a:rPr lang="pl-PL" sz="1800" dirty="0">
                <a:latin typeface="Cavolini" panose="03000502040302020204" pitchFamily="66" charset="0"/>
                <a:cs typeface="Cavolini" panose="03000502040302020204" pitchFamily="66" charset="0"/>
              </a:rPr>
            </a:br>
            <a:r>
              <a:rPr lang="pl-PL" sz="1800" b="0" i="0" dirty="0">
                <a:solidFill>
                  <a:srgbClr val="000000"/>
                </a:solidFill>
                <a:effectLst/>
                <a:latin typeface="Cavolini" panose="03000502040302020204" pitchFamily="66" charset="0"/>
                <a:cs typeface="Cavolini" panose="03000502040302020204" pitchFamily="66" charset="0"/>
              </a:rPr>
              <a:t>Zając z pola w las pomyka.</a:t>
            </a:r>
            <a:br>
              <a:rPr lang="pl-PL" sz="1800" dirty="0">
                <a:latin typeface="Cavolini" panose="03000502040302020204" pitchFamily="66" charset="0"/>
                <a:cs typeface="Cavolini" panose="03000502040302020204" pitchFamily="66" charset="0"/>
              </a:rPr>
            </a:br>
            <a:r>
              <a:rPr lang="pl-PL" sz="1800" b="0" i="0" dirty="0">
                <a:solidFill>
                  <a:srgbClr val="000000"/>
                </a:solidFill>
                <a:effectLst/>
                <a:latin typeface="Cavolini" panose="03000502040302020204" pitchFamily="66" charset="0"/>
                <a:cs typeface="Cavolini" panose="03000502040302020204" pitchFamily="66" charset="0"/>
              </a:rPr>
              <a:t>krasnalkowi zmarzły uszy,</a:t>
            </a:r>
            <a:br>
              <a:rPr lang="pl-PL" sz="1800" dirty="0">
                <a:latin typeface="Cavolini" panose="03000502040302020204" pitchFamily="66" charset="0"/>
                <a:cs typeface="Cavolini" panose="03000502040302020204" pitchFamily="66" charset="0"/>
              </a:rPr>
            </a:br>
            <a:r>
              <a:rPr lang="pl-PL" sz="1800" b="0" i="0" dirty="0">
                <a:solidFill>
                  <a:srgbClr val="000000"/>
                </a:solidFill>
                <a:effectLst/>
                <a:latin typeface="Cavolini" panose="03000502040302020204" pitchFamily="66" charset="0"/>
                <a:cs typeface="Cavolini" panose="03000502040302020204" pitchFamily="66" charset="0"/>
              </a:rPr>
              <a:t>już spod pieca się nie ruszy!</a:t>
            </a:r>
            <a:br>
              <a:rPr lang="pl-PL" sz="1800" dirty="0">
                <a:latin typeface="Cavolini" panose="03000502040302020204" pitchFamily="66" charset="0"/>
                <a:cs typeface="Cavolini" panose="03000502040302020204" pitchFamily="66" charset="0"/>
              </a:rPr>
            </a:br>
            <a:br>
              <a:rPr lang="pl-PL" sz="1800" dirty="0">
                <a:latin typeface="Cavolini" panose="03000502040302020204" pitchFamily="66" charset="0"/>
                <a:cs typeface="Cavolini" panose="03000502040302020204" pitchFamily="66" charset="0"/>
              </a:rPr>
            </a:br>
            <a:r>
              <a:rPr lang="pl-PL" sz="1800" b="0" i="0" dirty="0">
                <a:solidFill>
                  <a:srgbClr val="000000"/>
                </a:solidFill>
                <a:effectLst/>
                <a:latin typeface="Cavolini" panose="03000502040302020204" pitchFamily="66" charset="0"/>
                <a:cs typeface="Cavolini" panose="03000502040302020204" pitchFamily="66" charset="0"/>
              </a:rPr>
              <a:t>Kraczą wrony na brzezinie:</a:t>
            </a:r>
            <a:br>
              <a:rPr lang="pl-PL" sz="1800" dirty="0">
                <a:latin typeface="Cavolini" panose="03000502040302020204" pitchFamily="66" charset="0"/>
                <a:cs typeface="Cavolini" panose="03000502040302020204" pitchFamily="66" charset="0"/>
              </a:rPr>
            </a:br>
            <a:r>
              <a:rPr lang="pl-PL" sz="1800" b="0" i="0" dirty="0">
                <a:solidFill>
                  <a:srgbClr val="000000"/>
                </a:solidFill>
                <a:effectLst/>
                <a:latin typeface="Cavolini" panose="03000502040302020204" pitchFamily="66" charset="0"/>
                <a:cs typeface="Cavolini" panose="03000502040302020204" pitchFamily="66" charset="0"/>
              </a:rPr>
              <a:t>- Oj, nieprędko zima minie!</a:t>
            </a:r>
            <a:endParaRPr lang="pl-PL" dirty="0"/>
          </a:p>
        </p:txBody>
      </p:sp>
    </p:spTree>
    <p:extLst>
      <p:ext uri="{BB962C8B-B14F-4D97-AF65-F5344CB8AC3E}">
        <p14:creationId xmlns:p14="http://schemas.microsoft.com/office/powerpoint/2010/main" val="416306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0A0A0"/>
        </a:solidFill>
        <a:effectLst/>
      </p:bgPr>
    </p:bg>
    <p:spTree>
      <p:nvGrpSpPr>
        <p:cNvPr id="1" name=""/>
        <p:cNvGrpSpPr/>
        <p:nvPr/>
      </p:nvGrpSpPr>
      <p:grpSpPr>
        <a:xfrm>
          <a:off x="0" y="0"/>
          <a:ext cx="0" cy="0"/>
          <a:chOff x="0" y="0"/>
          <a:chExt cx="0" cy="0"/>
        </a:xfrm>
      </p:grpSpPr>
      <p:pic>
        <p:nvPicPr>
          <p:cNvPr id="29698" name="Picture 2" descr="Clipart winter forest, Clipart winter forest Transparent FREE for download  on WebStockReview 2020">
            <a:extLst>
              <a:ext uri="{FF2B5EF4-FFF2-40B4-BE49-F238E27FC236}">
                <a16:creationId xmlns:a16="http://schemas.microsoft.com/office/drawing/2014/main" id="{B66A8E8F-559F-423F-A6A0-00AAF0C67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33" y="2178831"/>
            <a:ext cx="3812266" cy="4492359"/>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Clipart winter forest, Clipart winter forest Transparent FREE for download  on WebStockReview 2020">
            <a:extLst>
              <a:ext uri="{FF2B5EF4-FFF2-40B4-BE49-F238E27FC236}">
                <a16:creationId xmlns:a16="http://schemas.microsoft.com/office/drawing/2014/main" id="{9BCA03BD-6C22-423E-B6D5-FF4C73D050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1638" y="3342207"/>
            <a:ext cx="2135169" cy="2516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Snow Winter Ground PNG Clipart Image | Gallery Yopriceville - High-Quality  Images and Transparent PNG Free Clipart">
            <a:extLst>
              <a:ext uri="{FF2B5EF4-FFF2-40B4-BE49-F238E27FC236}">
                <a16:creationId xmlns:a16="http://schemas.microsoft.com/office/drawing/2014/main" id="{13E8E9EA-0411-4A2A-964F-5165AE47A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4" y="4689987"/>
            <a:ext cx="12192000" cy="21680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lipart winter forest, Clipart winter forest Transparent FREE for download  on WebStockReview 2020">
            <a:extLst>
              <a:ext uri="{FF2B5EF4-FFF2-40B4-BE49-F238E27FC236}">
                <a16:creationId xmlns:a16="http://schemas.microsoft.com/office/drawing/2014/main" id="{3A7CD2E5-25AC-4937-BA2A-20B526BEC0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6742" y="3795825"/>
            <a:ext cx="2135169" cy="25160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art winter forest, Clipart winter forest Transparent FREE for download  on WebStockReview 2020">
            <a:extLst>
              <a:ext uri="{FF2B5EF4-FFF2-40B4-BE49-F238E27FC236}">
                <a16:creationId xmlns:a16="http://schemas.microsoft.com/office/drawing/2014/main" id="{E65944BA-28CA-4210-9645-B03D380130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6653" y="4068875"/>
            <a:ext cx="2135169" cy="2516075"/>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9">
            <a:extLst>
              <a:ext uri="{FF2B5EF4-FFF2-40B4-BE49-F238E27FC236}">
                <a16:creationId xmlns:a16="http://schemas.microsoft.com/office/drawing/2014/main" id="{65D867BD-B5CF-4781-A471-8349B5CD66F3}"/>
              </a:ext>
            </a:extLst>
          </p:cNvPr>
          <p:cNvSpPr/>
          <p:nvPr/>
        </p:nvSpPr>
        <p:spPr>
          <a:xfrm>
            <a:off x="359940" y="205680"/>
            <a:ext cx="11566509" cy="1569660"/>
          </a:xfrm>
          <a:prstGeom prst="rect">
            <a:avLst/>
          </a:prstGeom>
          <a:noFill/>
        </p:spPr>
        <p:txBody>
          <a:bodyPr wrap="square" lIns="91440" tIns="45720" rIns="91440" bIns="45720">
            <a:spAutoFit/>
          </a:bodyPr>
          <a:lstStyle/>
          <a:p>
            <a:pPr algn="ctr"/>
            <a:r>
              <a:rPr lang="pl-PL" sz="48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Zwierzęta które można spotkać zimą w lesie.</a:t>
            </a:r>
          </a:p>
        </p:txBody>
      </p:sp>
      <p:sp>
        <p:nvSpPr>
          <p:cNvPr id="6" name="Strzałka: w prawo 5">
            <a:extLst>
              <a:ext uri="{FF2B5EF4-FFF2-40B4-BE49-F238E27FC236}">
                <a16:creationId xmlns:a16="http://schemas.microsoft.com/office/drawing/2014/main" id="{760CFFDD-3A51-4379-A2CA-3758991524CA}"/>
              </a:ext>
            </a:extLst>
          </p:cNvPr>
          <p:cNvSpPr/>
          <p:nvPr/>
        </p:nvSpPr>
        <p:spPr>
          <a:xfrm rot="6954401">
            <a:off x="3395937" y="4120334"/>
            <a:ext cx="1114710" cy="4365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9D2B8BBA-7A5C-42CF-8FD8-A985BD6DDE85}"/>
              </a:ext>
            </a:extLst>
          </p:cNvPr>
          <p:cNvSpPr/>
          <p:nvPr/>
        </p:nvSpPr>
        <p:spPr>
          <a:xfrm>
            <a:off x="6279520" y="2898414"/>
            <a:ext cx="1245855" cy="923330"/>
          </a:xfrm>
          <a:prstGeom prst="rect">
            <a:avLst/>
          </a:prstGeom>
          <a:noFill/>
        </p:spPr>
        <p:txBody>
          <a:bodyPr wrap="none" lIns="91440" tIns="45720" rIns="91440" bIns="45720">
            <a:spAutoFit/>
          </a:bodyPr>
          <a:lstStyle/>
          <a:p>
            <a:pPr algn="ctr"/>
            <a:r>
              <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Lis</a:t>
            </a:r>
          </a:p>
        </p:txBody>
      </p:sp>
      <p:pic>
        <p:nvPicPr>
          <p:cNvPr id="12" name="Picture 2" descr="Rysunek Sarny - Drone Fest">
            <a:extLst>
              <a:ext uri="{FF2B5EF4-FFF2-40B4-BE49-F238E27FC236}">
                <a16:creationId xmlns:a16="http://schemas.microsoft.com/office/drawing/2014/main" id="{E9E11F23-0837-4BE9-8175-70D615C3B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98605"/>
            <a:ext cx="2234741" cy="27307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Wolf Standing An Looking Forwards PNG Image | Desert animals, Beautiful  wolves, Zoo prints">
            <a:extLst>
              <a:ext uri="{FF2B5EF4-FFF2-40B4-BE49-F238E27FC236}">
                <a16:creationId xmlns:a16="http://schemas.microsoft.com/office/drawing/2014/main" id="{7D446BEB-BF3E-49A7-861A-EEBC880CF3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4773" y="4143886"/>
            <a:ext cx="1971287" cy="2168014"/>
          </a:xfrm>
          <a:prstGeom prst="rect">
            <a:avLst/>
          </a:prstGeom>
          <a:noFill/>
          <a:extLst>
            <a:ext uri="{909E8E84-426E-40DD-AFC4-6F175D3DCCD1}">
              <a14:hiddenFill xmlns:a14="http://schemas.microsoft.com/office/drawing/2010/main">
                <a:solidFill>
                  <a:srgbClr val="FFFFFF"/>
                </a:solidFill>
              </a14:hiddenFill>
            </a:ext>
          </a:extLst>
        </p:spPr>
      </p:pic>
      <p:pic>
        <p:nvPicPr>
          <p:cNvPr id="14" name="Obraz 13" descr="Obraz zawierający zajęczak, ssak, stojące&#10;&#10;Opis wygenerowany automatycznie">
            <a:extLst>
              <a:ext uri="{FF2B5EF4-FFF2-40B4-BE49-F238E27FC236}">
                <a16:creationId xmlns:a16="http://schemas.microsoft.com/office/drawing/2014/main" id="{065B5D30-7F3E-4362-90F8-0DA0042222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1497" y="5321218"/>
            <a:ext cx="911806" cy="1263732"/>
          </a:xfrm>
          <a:prstGeom prst="rect">
            <a:avLst/>
          </a:prstGeom>
        </p:spPr>
      </p:pic>
      <p:pic>
        <p:nvPicPr>
          <p:cNvPr id="15" name="Picture 2" descr="Boar PNG">
            <a:extLst>
              <a:ext uri="{FF2B5EF4-FFF2-40B4-BE49-F238E27FC236}">
                <a16:creationId xmlns:a16="http://schemas.microsoft.com/office/drawing/2014/main" id="{2E4E3638-DFB6-4CE6-B582-27AF659A34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705007" y="5240247"/>
            <a:ext cx="2173630" cy="1344703"/>
          </a:xfrm>
          <a:prstGeom prst="rect">
            <a:avLst/>
          </a:prstGeom>
          <a:noFill/>
          <a:extLst>
            <a:ext uri="{909E8E84-426E-40DD-AFC4-6F175D3DCCD1}">
              <a14:hiddenFill xmlns:a14="http://schemas.microsoft.com/office/drawing/2010/main">
                <a:solidFill>
                  <a:srgbClr val="FFFFFF"/>
                </a:solidFill>
              </a14:hiddenFill>
            </a:ext>
          </a:extLst>
        </p:spPr>
      </p:pic>
      <p:pic>
        <p:nvPicPr>
          <p:cNvPr id="16" name="Obraz 15" descr="Obraz zawierający ssak, lis, pomarańczowy&#10;&#10;Opis wygenerowany automatycznie">
            <a:extLst>
              <a:ext uri="{FF2B5EF4-FFF2-40B4-BE49-F238E27FC236}">
                <a16:creationId xmlns:a16="http://schemas.microsoft.com/office/drawing/2014/main" id="{8B3A8FD2-16D6-43DE-BD58-075EC72E23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9912" y="4984660"/>
            <a:ext cx="2982678" cy="1464763"/>
          </a:xfrm>
          <a:prstGeom prst="rect">
            <a:avLst/>
          </a:prstGeom>
        </p:spPr>
      </p:pic>
      <p:sp>
        <p:nvSpPr>
          <p:cNvPr id="17" name="Prostokąt 16">
            <a:extLst>
              <a:ext uri="{FF2B5EF4-FFF2-40B4-BE49-F238E27FC236}">
                <a16:creationId xmlns:a16="http://schemas.microsoft.com/office/drawing/2014/main" id="{8F16A159-FE98-436A-8544-5EC3921D231C}"/>
              </a:ext>
            </a:extLst>
          </p:cNvPr>
          <p:cNvSpPr/>
          <p:nvPr/>
        </p:nvSpPr>
        <p:spPr>
          <a:xfrm>
            <a:off x="7428331" y="3852197"/>
            <a:ext cx="2276585" cy="923330"/>
          </a:xfrm>
          <a:prstGeom prst="rect">
            <a:avLst/>
          </a:prstGeom>
          <a:noFill/>
        </p:spPr>
        <p:txBody>
          <a:bodyPr wrap="none" lIns="91440" tIns="45720" rIns="91440" bIns="45720">
            <a:spAutoFit/>
          </a:bodyPr>
          <a:lstStyle/>
          <a:p>
            <a:pPr algn="ctr"/>
            <a:r>
              <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Zając</a:t>
            </a:r>
          </a:p>
        </p:txBody>
      </p:sp>
      <p:sp>
        <p:nvSpPr>
          <p:cNvPr id="18" name="Strzałka: w prawo 17">
            <a:extLst>
              <a:ext uri="{FF2B5EF4-FFF2-40B4-BE49-F238E27FC236}">
                <a16:creationId xmlns:a16="http://schemas.microsoft.com/office/drawing/2014/main" id="{36AA40CD-F1B0-4DED-BBEA-EC8EC49B3E2F}"/>
              </a:ext>
            </a:extLst>
          </p:cNvPr>
          <p:cNvSpPr/>
          <p:nvPr/>
        </p:nvSpPr>
        <p:spPr>
          <a:xfrm rot="4233271">
            <a:off x="7855684" y="4938249"/>
            <a:ext cx="630991" cy="2198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rostokąt 18">
            <a:extLst>
              <a:ext uri="{FF2B5EF4-FFF2-40B4-BE49-F238E27FC236}">
                <a16:creationId xmlns:a16="http://schemas.microsoft.com/office/drawing/2014/main" id="{26109824-24F6-4AE4-A460-9AFF265160A9}"/>
              </a:ext>
            </a:extLst>
          </p:cNvPr>
          <p:cNvSpPr/>
          <p:nvPr/>
        </p:nvSpPr>
        <p:spPr>
          <a:xfrm>
            <a:off x="9839653" y="2716642"/>
            <a:ext cx="1853392" cy="923330"/>
          </a:xfrm>
          <a:prstGeom prst="rect">
            <a:avLst/>
          </a:prstGeom>
          <a:noFill/>
        </p:spPr>
        <p:txBody>
          <a:bodyPr wrap="none" lIns="91440" tIns="45720" rIns="91440" bIns="45720">
            <a:spAutoFit/>
          </a:bodyPr>
          <a:lstStyle/>
          <a:p>
            <a:pPr algn="ctr"/>
            <a:r>
              <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Dzik</a:t>
            </a:r>
          </a:p>
        </p:txBody>
      </p:sp>
      <p:sp>
        <p:nvSpPr>
          <p:cNvPr id="20" name="Strzałka: w prawo 19">
            <a:extLst>
              <a:ext uri="{FF2B5EF4-FFF2-40B4-BE49-F238E27FC236}">
                <a16:creationId xmlns:a16="http://schemas.microsoft.com/office/drawing/2014/main" id="{256F41FB-E6ED-41F9-B32E-2A06EBE78A9A}"/>
              </a:ext>
            </a:extLst>
          </p:cNvPr>
          <p:cNvSpPr/>
          <p:nvPr/>
        </p:nvSpPr>
        <p:spPr>
          <a:xfrm rot="6182490">
            <a:off x="10318201" y="4246074"/>
            <a:ext cx="1308869" cy="3216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Prostokąt 20">
            <a:extLst>
              <a:ext uri="{FF2B5EF4-FFF2-40B4-BE49-F238E27FC236}">
                <a16:creationId xmlns:a16="http://schemas.microsoft.com/office/drawing/2014/main" id="{76C1CDD8-E0C9-4015-9F32-BE449F29B678}"/>
              </a:ext>
            </a:extLst>
          </p:cNvPr>
          <p:cNvSpPr/>
          <p:nvPr/>
        </p:nvSpPr>
        <p:spPr>
          <a:xfrm>
            <a:off x="2856674" y="3008331"/>
            <a:ext cx="1903086" cy="923330"/>
          </a:xfrm>
          <a:prstGeom prst="rect">
            <a:avLst/>
          </a:prstGeom>
          <a:noFill/>
        </p:spPr>
        <p:txBody>
          <a:bodyPr wrap="none" lIns="91440" tIns="45720" rIns="91440" bIns="45720">
            <a:spAutoFit/>
          </a:bodyPr>
          <a:lstStyle/>
          <a:p>
            <a:pPr algn="ctr"/>
            <a:r>
              <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Wilk</a:t>
            </a:r>
          </a:p>
        </p:txBody>
      </p:sp>
      <p:sp>
        <p:nvSpPr>
          <p:cNvPr id="22" name="Prostokąt 21">
            <a:extLst>
              <a:ext uri="{FF2B5EF4-FFF2-40B4-BE49-F238E27FC236}">
                <a16:creationId xmlns:a16="http://schemas.microsoft.com/office/drawing/2014/main" id="{8DF5EAC5-C0B9-410C-8C5E-FFE1A39F62D2}"/>
              </a:ext>
            </a:extLst>
          </p:cNvPr>
          <p:cNvSpPr/>
          <p:nvPr/>
        </p:nvSpPr>
        <p:spPr>
          <a:xfrm>
            <a:off x="307370" y="2232067"/>
            <a:ext cx="2361545" cy="923330"/>
          </a:xfrm>
          <a:prstGeom prst="rect">
            <a:avLst/>
          </a:prstGeom>
          <a:noFill/>
        </p:spPr>
        <p:txBody>
          <a:bodyPr wrap="none" lIns="91440" tIns="45720" rIns="91440" bIns="45720">
            <a:spAutoFit/>
          </a:bodyPr>
          <a:lstStyle/>
          <a:p>
            <a:pPr algn="ctr"/>
            <a:r>
              <a:rPr lang="pl-PL" sz="54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Sarna</a:t>
            </a:r>
          </a:p>
        </p:txBody>
      </p:sp>
      <p:sp>
        <p:nvSpPr>
          <p:cNvPr id="23" name="Strzałka: w prawo 22">
            <a:extLst>
              <a:ext uri="{FF2B5EF4-FFF2-40B4-BE49-F238E27FC236}">
                <a16:creationId xmlns:a16="http://schemas.microsoft.com/office/drawing/2014/main" id="{7B5FA384-E600-4D4D-961D-FD666A8AB53D}"/>
              </a:ext>
            </a:extLst>
          </p:cNvPr>
          <p:cNvSpPr/>
          <p:nvPr/>
        </p:nvSpPr>
        <p:spPr>
          <a:xfrm rot="7280782">
            <a:off x="1223034" y="3354193"/>
            <a:ext cx="1114710" cy="4365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259168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986" name="Picture 2" descr="7 Animals That Turn White in Winter | Britannica">
            <a:extLst>
              <a:ext uri="{FF2B5EF4-FFF2-40B4-BE49-F238E27FC236}">
                <a16:creationId xmlns:a16="http://schemas.microsoft.com/office/drawing/2014/main" id="{CC82B4DC-68DC-4A98-9F86-5798B4B018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904" r="-1" b="28208"/>
          <a:stretch/>
        </p:blipFill>
        <p:spPr bwMode="auto">
          <a:xfrm>
            <a:off x="-1" y="10"/>
            <a:ext cx="12228129" cy="4666928"/>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74" name="Freeform: Shape 73">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77" name="Freeform: Shape 76">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3" name="pole tekstowe 2">
            <a:extLst>
              <a:ext uri="{FF2B5EF4-FFF2-40B4-BE49-F238E27FC236}">
                <a16:creationId xmlns:a16="http://schemas.microsoft.com/office/drawing/2014/main" id="{A3C9A94A-6140-4516-993C-D6BD7699F8AF}"/>
              </a:ext>
            </a:extLst>
          </p:cNvPr>
          <p:cNvSpPr txBox="1"/>
          <p:nvPr/>
        </p:nvSpPr>
        <p:spPr>
          <a:xfrm>
            <a:off x="743319" y="4551037"/>
            <a:ext cx="10653339" cy="2209624"/>
          </a:xfrm>
          <a:prstGeom prst="rect">
            <a:avLst/>
          </a:prstGeom>
        </p:spPr>
        <p:txBody>
          <a:bodyPr vert="horz" lIns="91440" tIns="45720" rIns="91440" bIns="45720" rtlCol="0" anchor="ctr">
            <a:normAutofit/>
          </a:bodyPr>
          <a:lstStyle/>
          <a:p>
            <a:pPr algn="ctr" fontAlgn="base">
              <a:lnSpc>
                <a:spcPct val="150000"/>
              </a:lnSpc>
              <a:spcAft>
                <a:spcPts val="600"/>
              </a:spcAft>
            </a:pPr>
            <a:r>
              <a:rPr lang="en-US" sz="1400" b="0" i="0" dirty="0" err="1">
                <a:effectLst/>
                <a:latin typeface="Cavolini" panose="03000502040302020204" pitchFamily="66" charset="0"/>
                <a:cs typeface="Cavolini" panose="03000502040302020204" pitchFamily="66" charset="0"/>
              </a:rPr>
              <a:t>Większość</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ssaków</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na</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zimę</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zmienia</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futro</a:t>
            </a:r>
            <a:r>
              <a:rPr lang="en-US" sz="1400" b="0" i="0" dirty="0">
                <a:effectLst/>
                <a:latin typeface="Cavolini" panose="03000502040302020204" pitchFamily="66" charset="0"/>
                <a:cs typeface="Cavolini" panose="03000502040302020204" pitchFamily="66" charset="0"/>
              </a:rPr>
              <a:t>. Jest ono </a:t>
            </a:r>
            <a:r>
              <a:rPr lang="en-US" sz="1400" b="0" i="0" dirty="0" err="1">
                <a:effectLst/>
                <a:latin typeface="Cavolini" panose="03000502040302020204" pitchFamily="66" charset="0"/>
                <a:cs typeface="Cavolini" panose="03000502040302020204" pitchFamily="66" charset="0"/>
              </a:rPr>
              <a:t>wtedy</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dłuższe</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i</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bardziej</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gęste</a:t>
            </a:r>
            <a:r>
              <a:rPr lang="en-US" sz="1400" b="0" i="0" dirty="0">
                <a:effectLst/>
                <a:latin typeface="Cavolini" panose="03000502040302020204" pitchFamily="66" charset="0"/>
                <a:cs typeface="Cavolini" panose="03000502040302020204" pitchFamily="66" charset="0"/>
              </a:rPr>
              <a:t>. Co </a:t>
            </a:r>
            <a:r>
              <a:rPr lang="en-US" sz="1400" b="0" i="0" dirty="0" err="1">
                <a:effectLst/>
                <a:latin typeface="Cavolini" panose="03000502040302020204" pitchFamily="66" charset="0"/>
                <a:cs typeface="Cavolini" panose="03000502040302020204" pitchFamily="66" charset="0"/>
              </a:rPr>
              <a:t>więcej</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gronostaje</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łasice</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czy</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zające</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bielaki</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zmieniają</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również</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kolor</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futra</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na</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białe</a:t>
            </a:r>
            <a:r>
              <a:rPr lang="en-US" sz="1400" b="0" i="0" dirty="0">
                <a:effectLst/>
                <a:latin typeface="Cavolini" panose="03000502040302020204" pitchFamily="66" charset="0"/>
                <a:cs typeface="Cavolini" panose="03000502040302020204" pitchFamily="66" charset="0"/>
              </a:rPr>
              <a:t>, co </a:t>
            </a:r>
            <a:r>
              <a:rPr lang="en-US" sz="1400" b="0" i="0" dirty="0" err="1">
                <a:effectLst/>
                <a:latin typeface="Cavolini" panose="03000502040302020204" pitchFamily="66" charset="0"/>
                <a:cs typeface="Cavolini" panose="03000502040302020204" pitchFamily="66" charset="0"/>
              </a:rPr>
              <a:t>zapewnia</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lepsze</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maskowanie</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wśród</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śniegu</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Swoje</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upierzenie</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zmieniają</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też</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ptaki</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Przybywa</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im</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więcej</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piór</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puchowych</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które</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świetnie</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chronią</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przed</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mrozem</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Pióra</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ptaków</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stają</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się</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mniej</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jaskrawe</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tak</a:t>
            </a:r>
            <a:r>
              <a:rPr lang="en-US" sz="1400" b="0" i="0" dirty="0">
                <a:effectLst/>
                <a:latin typeface="Cavolini" panose="03000502040302020204" pitchFamily="66" charset="0"/>
                <a:cs typeface="Cavolini" panose="03000502040302020204" pitchFamily="66" charset="0"/>
              </a:rPr>
              <a:t> aby </a:t>
            </a:r>
            <a:r>
              <a:rPr lang="en-US" sz="1400" b="0" i="0" dirty="0" err="1">
                <a:effectLst/>
                <a:latin typeface="Cavolini" panose="03000502040302020204" pitchFamily="66" charset="0"/>
                <a:cs typeface="Cavolini" panose="03000502040302020204" pitchFamily="66" charset="0"/>
              </a:rPr>
              <a:t>nie</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rzucały</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się</a:t>
            </a:r>
            <a:r>
              <a:rPr lang="en-US" sz="1400" b="0" i="0" dirty="0">
                <a:effectLst/>
                <a:latin typeface="Cavolini" panose="03000502040302020204" pitchFamily="66" charset="0"/>
                <a:cs typeface="Cavolini" panose="03000502040302020204" pitchFamily="66" charset="0"/>
              </a:rPr>
              <a:t> w </a:t>
            </a:r>
            <a:r>
              <a:rPr lang="en-US" sz="1400" b="0" i="0" dirty="0" err="1">
                <a:effectLst/>
                <a:latin typeface="Cavolini" panose="03000502040302020204" pitchFamily="66" charset="0"/>
                <a:cs typeface="Cavolini" panose="03000502040302020204" pitchFamily="66" charset="0"/>
              </a:rPr>
              <a:t>oczy</a:t>
            </a:r>
            <a:r>
              <a:rPr lang="en-US" sz="1400" b="0" i="0" dirty="0">
                <a:effectLst/>
                <a:latin typeface="Cavolini" panose="03000502040302020204" pitchFamily="66" charset="0"/>
                <a:cs typeface="Cavolini" panose="03000502040302020204" pitchFamily="66" charset="0"/>
              </a:rPr>
              <a:t> </a:t>
            </a:r>
            <a:r>
              <a:rPr lang="en-US" sz="1400" b="0" i="0" dirty="0" err="1">
                <a:effectLst/>
                <a:latin typeface="Cavolini" panose="03000502040302020204" pitchFamily="66" charset="0"/>
                <a:cs typeface="Cavolini" panose="03000502040302020204" pitchFamily="66" charset="0"/>
              </a:rPr>
              <a:t>drapieżnikom</a:t>
            </a:r>
            <a:r>
              <a:rPr lang="en-US" sz="1400" b="0" i="0" dirty="0">
                <a:effectLst/>
                <a:latin typeface="Cavolini" panose="03000502040302020204" pitchFamily="66" charset="0"/>
                <a:cs typeface="Cavolini" panose="03000502040302020204" pitchFamily="66" charset="0"/>
              </a:rPr>
              <a:t>.</a:t>
            </a:r>
          </a:p>
        </p:txBody>
      </p:sp>
    </p:spTree>
    <p:extLst>
      <p:ext uri="{BB962C8B-B14F-4D97-AF65-F5344CB8AC3E}">
        <p14:creationId xmlns:p14="http://schemas.microsoft.com/office/powerpoint/2010/main" val="3460791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nd drawn winter background Premium Vector">
            <a:extLst>
              <a:ext uri="{FF2B5EF4-FFF2-40B4-BE49-F238E27FC236}">
                <a16:creationId xmlns:a16="http://schemas.microsoft.com/office/drawing/2014/main" id="{15F770FD-4C17-4B73-AA5A-968216AA26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3154"/>
          </a:xfrm>
          <a:prstGeom prst="rect">
            <a:avLst/>
          </a:prstGeom>
          <a:noFill/>
          <a:extLst>
            <a:ext uri="{909E8E84-426E-40DD-AFC4-6F175D3DCCD1}">
              <a14:hiddenFill xmlns:a14="http://schemas.microsoft.com/office/drawing/2010/main">
                <a:solidFill>
                  <a:srgbClr val="FFFFFF"/>
                </a:solidFill>
              </a14:hiddenFill>
            </a:ext>
          </a:extLst>
        </p:spPr>
      </p:pic>
      <p:sp>
        <p:nvSpPr>
          <p:cNvPr id="6" name="Prostokąt 5">
            <a:extLst>
              <a:ext uri="{FF2B5EF4-FFF2-40B4-BE49-F238E27FC236}">
                <a16:creationId xmlns:a16="http://schemas.microsoft.com/office/drawing/2014/main" id="{CF1184EF-A376-4A2B-BD65-C78D6CC2D847}"/>
              </a:ext>
            </a:extLst>
          </p:cNvPr>
          <p:cNvSpPr/>
          <p:nvPr/>
        </p:nvSpPr>
        <p:spPr>
          <a:xfrm>
            <a:off x="359940" y="205680"/>
            <a:ext cx="11566509" cy="830997"/>
          </a:xfrm>
          <a:prstGeom prst="rect">
            <a:avLst/>
          </a:prstGeom>
          <a:noFill/>
        </p:spPr>
        <p:txBody>
          <a:bodyPr wrap="square" lIns="91440" tIns="45720" rIns="91440" bIns="45720">
            <a:spAutoFit/>
          </a:bodyPr>
          <a:lstStyle/>
          <a:p>
            <a:pPr algn="ctr"/>
            <a:r>
              <a:rPr lang="pl-PL" sz="48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Zimowe Sporty</a:t>
            </a:r>
          </a:p>
        </p:txBody>
      </p:sp>
      <p:pic>
        <p:nvPicPr>
          <p:cNvPr id="4" name="Obraz 3" descr="Obraz zawierający tekst, zabawka, lalka, lego&#10;&#10;Opis wygenerowany automatycznie">
            <a:extLst>
              <a:ext uri="{FF2B5EF4-FFF2-40B4-BE49-F238E27FC236}">
                <a16:creationId xmlns:a16="http://schemas.microsoft.com/office/drawing/2014/main" id="{3288ACAA-81E7-42F3-972E-3B733CE9DF5A}"/>
              </a:ext>
            </a:extLst>
          </p:cNvPr>
          <p:cNvPicPr>
            <a:picLocks noChangeAspect="1"/>
          </p:cNvPicPr>
          <p:nvPr/>
        </p:nvPicPr>
        <p:blipFill rotWithShape="1">
          <a:blip r:embed="rId3">
            <a:extLst>
              <a:ext uri="{28A0092B-C50C-407E-A947-70E740481C1C}">
                <a14:useLocalDpi xmlns:a14="http://schemas.microsoft.com/office/drawing/2010/main" val="0"/>
              </a:ext>
            </a:extLst>
          </a:blip>
          <a:srcRect r="48051" b="50895"/>
          <a:stretch/>
        </p:blipFill>
        <p:spPr>
          <a:xfrm>
            <a:off x="4984955" y="1442934"/>
            <a:ext cx="3079463" cy="3337615"/>
          </a:xfrm>
          <a:prstGeom prst="rect">
            <a:avLst/>
          </a:prstGeom>
        </p:spPr>
      </p:pic>
      <p:pic>
        <p:nvPicPr>
          <p:cNvPr id="7" name="Obraz 6" descr="Obraz zawierający tekst, zabawka, lalka, lego&#10;&#10;Opis wygenerowany automatycznie">
            <a:extLst>
              <a:ext uri="{FF2B5EF4-FFF2-40B4-BE49-F238E27FC236}">
                <a16:creationId xmlns:a16="http://schemas.microsoft.com/office/drawing/2014/main" id="{9ADB2273-9BE1-4DC2-9254-456ED28DE2DE}"/>
              </a:ext>
            </a:extLst>
          </p:cNvPr>
          <p:cNvPicPr>
            <a:picLocks noChangeAspect="1"/>
          </p:cNvPicPr>
          <p:nvPr/>
        </p:nvPicPr>
        <p:blipFill rotWithShape="1">
          <a:blip r:embed="rId3">
            <a:extLst>
              <a:ext uri="{28A0092B-C50C-407E-A947-70E740481C1C}">
                <a14:useLocalDpi xmlns:a14="http://schemas.microsoft.com/office/drawing/2010/main" val="0"/>
              </a:ext>
            </a:extLst>
          </a:blip>
          <a:srcRect l="54187" b="50000"/>
          <a:stretch/>
        </p:blipFill>
        <p:spPr>
          <a:xfrm>
            <a:off x="768884" y="1926890"/>
            <a:ext cx="2412837" cy="3019374"/>
          </a:xfrm>
          <a:prstGeom prst="rect">
            <a:avLst/>
          </a:prstGeom>
        </p:spPr>
      </p:pic>
      <p:pic>
        <p:nvPicPr>
          <p:cNvPr id="9" name="Obraz 8" descr="Obraz zawierający tekst, zabawka, lalka, lego&#10;&#10;Opis wygenerowany automatycznie">
            <a:extLst>
              <a:ext uri="{FF2B5EF4-FFF2-40B4-BE49-F238E27FC236}">
                <a16:creationId xmlns:a16="http://schemas.microsoft.com/office/drawing/2014/main" id="{1569F087-EFEE-4210-83C6-DBE48AB55DA9}"/>
              </a:ext>
            </a:extLst>
          </p:cNvPr>
          <p:cNvPicPr>
            <a:picLocks noChangeAspect="1"/>
          </p:cNvPicPr>
          <p:nvPr/>
        </p:nvPicPr>
        <p:blipFill rotWithShape="1">
          <a:blip r:embed="rId3">
            <a:extLst>
              <a:ext uri="{28A0092B-C50C-407E-A947-70E740481C1C}">
                <a14:useLocalDpi xmlns:a14="http://schemas.microsoft.com/office/drawing/2010/main" val="0"/>
              </a:ext>
            </a:extLst>
          </a:blip>
          <a:srcRect t="51709" r="54187"/>
          <a:stretch/>
        </p:blipFill>
        <p:spPr>
          <a:xfrm>
            <a:off x="9102704" y="1525186"/>
            <a:ext cx="2458063" cy="2970869"/>
          </a:xfrm>
          <a:prstGeom prst="rect">
            <a:avLst/>
          </a:prstGeom>
        </p:spPr>
      </p:pic>
      <p:pic>
        <p:nvPicPr>
          <p:cNvPr id="12" name="Picture 4" descr="Snowball PNG Clipart | PNG Mart">
            <a:extLst>
              <a:ext uri="{FF2B5EF4-FFF2-40B4-BE49-F238E27FC236}">
                <a16:creationId xmlns:a16="http://schemas.microsoft.com/office/drawing/2014/main" id="{A51869FA-95CE-4269-9672-27AFDAD873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243" y="4899069"/>
            <a:ext cx="1811434" cy="1676089"/>
          </a:xfrm>
          <a:prstGeom prst="rect">
            <a:avLst/>
          </a:prstGeom>
          <a:noFill/>
          <a:extLst>
            <a:ext uri="{909E8E84-426E-40DD-AFC4-6F175D3DCCD1}">
              <a14:hiddenFill xmlns:a14="http://schemas.microsoft.com/office/drawing/2010/main">
                <a:solidFill>
                  <a:srgbClr val="FFFFFF"/>
                </a:solidFill>
              </a14:hiddenFill>
            </a:ext>
          </a:extLst>
        </p:spPr>
      </p:pic>
      <p:sp>
        <p:nvSpPr>
          <p:cNvPr id="13" name="Prostokąt 12">
            <a:extLst>
              <a:ext uri="{FF2B5EF4-FFF2-40B4-BE49-F238E27FC236}">
                <a16:creationId xmlns:a16="http://schemas.microsoft.com/office/drawing/2014/main" id="{2954D46E-51DE-4162-B70C-B38992F998B4}"/>
              </a:ext>
            </a:extLst>
          </p:cNvPr>
          <p:cNvSpPr/>
          <p:nvPr/>
        </p:nvSpPr>
        <p:spPr>
          <a:xfrm>
            <a:off x="1091381" y="5431293"/>
            <a:ext cx="1465530" cy="425822"/>
          </a:xfrm>
          <a:prstGeom prst="rect">
            <a:avLst/>
          </a:prstGeom>
          <a:noFill/>
        </p:spPr>
        <p:txBody>
          <a:bodyPr wrap="square" lIns="91440" tIns="45720" rIns="91440" bIns="45720">
            <a:spAutoFit/>
          </a:bodyPr>
          <a:lstStyle/>
          <a:p>
            <a:pPr algn="ctr">
              <a:lnSpc>
                <a:spcPct val="150000"/>
              </a:lnSpc>
            </a:pPr>
            <a:r>
              <a:rPr lang="pl-PL" sz="1600" b="1" i="0" dirty="0">
                <a:effectLst/>
                <a:latin typeface="Cavolini" panose="03000502040302020204" pitchFamily="66" charset="0"/>
                <a:cs typeface="Cavolini" panose="03000502040302020204" pitchFamily="66" charset="0"/>
              </a:rPr>
              <a:t>Snowboard</a:t>
            </a:r>
            <a:endParaRPr lang="pl-PL" sz="1600" b="1" cap="none" spc="0" dirty="0">
              <a:ln w="0"/>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pic>
        <p:nvPicPr>
          <p:cNvPr id="14" name="Picture 4" descr="Snowball PNG Clipart | PNG Mart">
            <a:extLst>
              <a:ext uri="{FF2B5EF4-FFF2-40B4-BE49-F238E27FC236}">
                <a16:creationId xmlns:a16="http://schemas.microsoft.com/office/drawing/2014/main" id="{2B8A8012-26E9-41B1-9F4E-E3CCB1D480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7477" y="4899068"/>
            <a:ext cx="1811434" cy="1676089"/>
          </a:xfrm>
          <a:prstGeom prst="rect">
            <a:avLst/>
          </a:prstGeom>
          <a:noFill/>
          <a:extLst>
            <a:ext uri="{909E8E84-426E-40DD-AFC4-6F175D3DCCD1}">
              <a14:hiddenFill xmlns:a14="http://schemas.microsoft.com/office/drawing/2010/main">
                <a:solidFill>
                  <a:srgbClr val="FFFFFF"/>
                </a:solidFill>
              </a14:hiddenFill>
            </a:ext>
          </a:extLst>
        </p:spPr>
      </p:pic>
      <p:sp>
        <p:nvSpPr>
          <p:cNvPr id="15" name="Prostokąt 14">
            <a:extLst>
              <a:ext uri="{FF2B5EF4-FFF2-40B4-BE49-F238E27FC236}">
                <a16:creationId xmlns:a16="http://schemas.microsoft.com/office/drawing/2014/main" id="{2F707A17-F1D1-42A8-BF8D-01A2E7DF922B}"/>
              </a:ext>
            </a:extLst>
          </p:cNvPr>
          <p:cNvSpPr/>
          <p:nvPr/>
        </p:nvSpPr>
        <p:spPr>
          <a:xfrm>
            <a:off x="5410429" y="5524202"/>
            <a:ext cx="1465530" cy="425822"/>
          </a:xfrm>
          <a:prstGeom prst="rect">
            <a:avLst/>
          </a:prstGeom>
          <a:noFill/>
        </p:spPr>
        <p:txBody>
          <a:bodyPr wrap="square" lIns="91440" tIns="45720" rIns="91440" bIns="45720">
            <a:spAutoFit/>
          </a:bodyPr>
          <a:lstStyle/>
          <a:p>
            <a:pPr algn="ctr">
              <a:lnSpc>
                <a:spcPct val="150000"/>
              </a:lnSpc>
            </a:pPr>
            <a:r>
              <a:rPr lang="pl-PL" sz="1600" b="1" i="0" dirty="0">
                <a:effectLst/>
                <a:latin typeface="Cavolini" panose="03000502040302020204" pitchFamily="66" charset="0"/>
                <a:cs typeface="Cavolini" panose="03000502040302020204" pitchFamily="66" charset="0"/>
              </a:rPr>
              <a:t>Narty</a:t>
            </a:r>
            <a:endParaRPr lang="pl-PL" sz="1600" b="1" cap="none" spc="0" dirty="0">
              <a:ln w="0"/>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pic>
        <p:nvPicPr>
          <p:cNvPr id="16" name="Picture 4" descr="Snowball PNG Clipart | PNG Mart">
            <a:extLst>
              <a:ext uri="{FF2B5EF4-FFF2-40B4-BE49-F238E27FC236}">
                <a16:creationId xmlns:a16="http://schemas.microsoft.com/office/drawing/2014/main" id="{68CB08E6-DDAD-4805-B9F5-7B9FFF5D1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2704" y="4984564"/>
            <a:ext cx="1811434" cy="1676089"/>
          </a:xfrm>
          <a:prstGeom prst="rect">
            <a:avLst/>
          </a:prstGeom>
          <a:noFill/>
          <a:extLst>
            <a:ext uri="{909E8E84-426E-40DD-AFC4-6F175D3DCCD1}">
              <a14:hiddenFill xmlns:a14="http://schemas.microsoft.com/office/drawing/2010/main">
                <a:solidFill>
                  <a:srgbClr val="FFFFFF"/>
                </a:solidFill>
              </a14:hiddenFill>
            </a:ext>
          </a:extLst>
        </p:spPr>
      </p:pic>
      <p:sp>
        <p:nvSpPr>
          <p:cNvPr id="17" name="Prostokąt 16">
            <a:extLst>
              <a:ext uri="{FF2B5EF4-FFF2-40B4-BE49-F238E27FC236}">
                <a16:creationId xmlns:a16="http://schemas.microsoft.com/office/drawing/2014/main" id="{67D78651-1A50-42E3-9681-85A72AAC0EA4}"/>
              </a:ext>
            </a:extLst>
          </p:cNvPr>
          <p:cNvSpPr/>
          <p:nvPr/>
        </p:nvSpPr>
        <p:spPr>
          <a:xfrm>
            <a:off x="9275656" y="5471693"/>
            <a:ext cx="1465530" cy="425822"/>
          </a:xfrm>
          <a:prstGeom prst="rect">
            <a:avLst/>
          </a:prstGeom>
          <a:noFill/>
        </p:spPr>
        <p:txBody>
          <a:bodyPr wrap="square" lIns="91440" tIns="45720" rIns="91440" bIns="45720">
            <a:spAutoFit/>
          </a:bodyPr>
          <a:lstStyle/>
          <a:p>
            <a:pPr algn="ctr">
              <a:lnSpc>
                <a:spcPct val="150000"/>
              </a:lnSpc>
            </a:pPr>
            <a:r>
              <a:rPr lang="pl-PL" sz="1600" b="1" i="0" dirty="0">
                <a:effectLst/>
                <a:latin typeface="Cavolini" panose="03000502040302020204" pitchFamily="66" charset="0"/>
                <a:cs typeface="Cavolini" panose="03000502040302020204" pitchFamily="66" charset="0"/>
              </a:rPr>
              <a:t>Łyżwy</a:t>
            </a:r>
            <a:endParaRPr lang="pl-PL" sz="1600" b="1" cap="none" spc="0" dirty="0">
              <a:ln w="0"/>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612216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nd drawn winter background Premium Vector">
            <a:extLst>
              <a:ext uri="{FF2B5EF4-FFF2-40B4-BE49-F238E27FC236}">
                <a16:creationId xmlns:a16="http://schemas.microsoft.com/office/drawing/2014/main" id="{15F770FD-4C17-4B73-AA5A-968216AA26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73154"/>
          </a:xfrm>
          <a:prstGeom prst="rect">
            <a:avLst/>
          </a:prstGeom>
          <a:noFill/>
          <a:extLst>
            <a:ext uri="{909E8E84-426E-40DD-AFC4-6F175D3DCCD1}">
              <a14:hiddenFill xmlns:a14="http://schemas.microsoft.com/office/drawing/2010/main">
                <a:solidFill>
                  <a:srgbClr val="FFFFFF"/>
                </a:solidFill>
              </a14:hiddenFill>
            </a:ext>
          </a:extLst>
        </p:spPr>
      </p:pic>
      <p:sp>
        <p:nvSpPr>
          <p:cNvPr id="6" name="Prostokąt 5">
            <a:extLst>
              <a:ext uri="{FF2B5EF4-FFF2-40B4-BE49-F238E27FC236}">
                <a16:creationId xmlns:a16="http://schemas.microsoft.com/office/drawing/2014/main" id="{CF1184EF-A376-4A2B-BD65-C78D6CC2D847}"/>
              </a:ext>
            </a:extLst>
          </p:cNvPr>
          <p:cNvSpPr/>
          <p:nvPr/>
        </p:nvSpPr>
        <p:spPr>
          <a:xfrm>
            <a:off x="359940" y="205680"/>
            <a:ext cx="11566509" cy="830997"/>
          </a:xfrm>
          <a:prstGeom prst="rect">
            <a:avLst/>
          </a:prstGeom>
          <a:noFill/>
        </p:spPr>
        <p:txBody>
          <a:bodyPr wrap="square" lIns="91440" tIns="45720" rIns="91440" bIns="45720">
            <a:spAutoFit/>
          </a:bodyPr>
          <a:lstStyle/>
          <a:p>
            <a:pPr algn="ctr"/>
            <a:r>
              <a:rPr lang="pl-PL" sz="4800" b="0" cap="none" spc="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Zimowe Zabawy</a:t>
            </a:r>
          </a:p>
        </p:txBody>
      </p:sp>
      <p:pic>
        <p:nvPicPr>
          <p:cNvPr id="12" name="Obraz 11" descr="Obraz zawierający zabawka, lalka, grafika wektorowa&#10;&#10;Opis wygenerowany automatycznie">
            <a:extLst>
              <a:ext uri="{FF2B5EF4-FFF2-40B4-BE49-F238E27FC236}">
                <a16:creationId xmlns:a16="http://schemas.microsoft.com/office/drawing/2014/main" id="{1CC2897E-8860-414C-A686-2F1D444C43A6}"/>
              </a:ext>
            </a:extLst>
          </p:cNvPr>
          <p:cNvPicPr>
            <a:picLocks noChangeAspect="1"/>
          </p:cNvPicPr>
          <p:nvPr/>
        </p:nvPicPr>
        <p:blipFill rotWithShape="1">
          <a:blip r:embed="rId3">
            <a:extLst>
              <a:ext uri="{28A0092B-C50C-407E-A947-70E740481C1C}">
                <a14:useLocalDpi xmlns:a14="http://schemas.microsoft.com/office/drawing/2010/main" val="0"/>
              </a:ext>
            </a:extLst>
          </a:blip>
          <a:srcRect l="69985" t="46095"/>
          <a:stretch/>
        </p:blipFill>
        <p:spPr>
          <a:xfrm>
            <a:off x="9433068" y="2342077"/>
            <a:ext cx="1786859" cy="2952289"/>
          </a:xfrm>
          <a:prstGeom prst="rect">
            <a:avLst/>
          </a:prstGeom>
        </p:spPr>
      </p:pic>
      <p:pic>
        <p:nvPicPr>
          <p:cNvPr id="16" name="Obraz 15" descr="Obraz zawierający zabawka, lalka, kolorowy, grafika wektorowa&#10;&#10;Opis wygenerowany automatycznie">
            <a:extLst>
              <a:ext uri="{FF2B5EF4-FFF2-40B4-BE49-F238E27FC236}">
                <a16:creationId xmlns:a16="http://schemas.microsoft.com/office/drawing/2014/main" id="{2C80021D-616F-4581-9AC6-F09681DABCAD}"/>
              </a:ext>
            </a:extLst>
          </p:cNvPr>
          <p:cNvPicPr>
            <a:picLocks noChangeAspect="1"/>
          </p:cNvPicPr>
          <p:nvPr/>
        </p:nvPicPr>
        <p:blipFill rotWithShape="1">
          <a:blip r:embed="rId4">
            <a:extLst>
              <a:ext uri="{28A0092B-C50C-407E-A947-70E740481C1C}">
                <a14:useLocalDpi xmlns:a14="http://schemas.microsoft.com/office/drawing/2010/main" val="0"/>
              </a:ext>
            </a:extLst>
          </a:blip>
          <a:srcRect l="28142" t="-2558" r="26025" b="47715"/>
          <a:stretch/>
        </p:blipFill>
        <p:spPr>
          <a:xfrm>
            <a:off x="6095999" y="2042204"/>
            <a:ext cx="2970773" cy="2952289"/>
          </a:xfrm>
          <a:prstGeom prst="rect">
            <a:avLst/>
          </a:prstGeom>
        </p:spPr>
      </p:pic>
      <p:pic>
        <p:nvPicPr>
          <p:cNvPr id="20" name="Obraz 19" descr="Obraz zawierający zabawka, lalka, kolorowy, grafika wektorowa&#10;&#10;Opis wygenerowany automatycznie">
            <a:extLst>
              <a:ext uri="{FF2B5EF4-FFF2-40B4-BE49-F238E27FC236}">
                <a16:creationId xmlns:a16="http://schemas.microsoft.com/office/drawing/2014/main" id="{74362501-7007-4413-B9BE-3A97829D66BC}"/>
              </a:ext>
            </a:extLst>
          </p:cNvPr>
          <p:cNvPicPr>
            <a:picLocks noChangeAspect="1"/>
          </p:cNvPicPr>
          <p:nvPr/>
        </p:nvPicPr>
        <p:blipFill rotWithShape="1">
          <a:blip r:embed="rId4">
            <a:extLst>
              <a:ext uri="{28A0092B-C50C-407E-A947-70E740481C1C}">
                <a14:useLocalDpi xmlns:a14="http://schemas.microsoft.com/office/drawing/2010/main" val="0"/>
              </a:ext>
            </a:extLst>
          </a:blip>
          <a:srcRect l="70693" t="52029"/>
          <a:stretch/>
        </p:blipFill>
        <p:spPr>
          <a:xfrm>
            <a:off x="3918269" y="2355678"/>
            <a:ext cx="1811434" cy="2462486"/>
          </a:xfrm>
          <a:prstGeom prst="rect">
            <a:avLst/>
          </a:prstGeom>
        </p:spPr>
      </p:pic>
      <p:grpSp>
        <p:nvGrpSpPr>
          <p:cNvPr id="22" name="Grupa 21">
            <a:extLst>
              <a:ext uri="{FF2B5EF4-FFF2-40B4-BE49-F238E27FC236}">
                <a16:creationId xmlns:a16="http://schemas.microsoft.com/office/drawing/2014/main" id="{AA6D0A16-9ABE-406A-AD03-08DB7CD927FD}"/>
              </a:ext>
            </a:extLst>
          </p:cNvPr>
          <p:cNvGrpSpPr/>
          <p:nvPr/>
        </p:nvGrpSpPr>
        <p:grpSpPr>
          <a:xfrm>
            <a:off x="6649562" y="4929600"/>
            <a:ext cx="1811434" cy="1676089"/>
            <a:chOff x="10675343" y="11736240"/>
            <a:chExt cx="4876800" cy="4876800"/>
          </a:xfrm>
        </p:grpSpPr>
        <p:pic>
          <p:nvPicPr>
            <p:cNvPr id="23" name="Picture 4" descr="Snowball PNG Clipart | PNG Mart">
              <a:extLst>
                <a:ext uri="{FF2B5EF4-FFF2-40B4-BE49-F238E27FC236}">
                  <a16:creationId xmlns:a16="http://schemas.microsoft.com/office/drawing/2014/main" id="{EF55BB59-AA3A-4B6B-B668-3F14A87FE5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75343" y="11736240"/>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4" name="Prostokąt 23">
              <a:extLst>
                <a:ext uri="{FF2B5EF4-FFF2-40B4-BE49-F238E27FC236}">
                  <a16:creationId xmlns:a16="http://schemas.microsoft.com/office/drawing/2014/main" id="{FD8B10BB-79D5-40D8-AB5C-E91DD43C0BC7}"/>
                </a:ext>
              </a:extLst>
            </p:cNvPr>
            <p:cNvSpPr/>
            <p:nvPr/>
          </p:nvSpPr>
          <p:spPr>
            <a:xfrm>
              <a:off x="11563384" y="12864548"/>
              <a:ext cx="3137484" cy="2313604"/>
            </a:xfrm>
            <a:prstGeom prst="rect">
              <a:avLst/>
            </a:prstGeom>
            <a:noFill/>
          </p:spPr>
          <p:txBody>
            <a:bodyPr wrap="square" lIns="91440" tIns="45720" rIns="91440" bIns="45720">
              <a:spAutoFit/>
            </a:bodyPr>
            <a:lstStyle/>
            <a:p>
              <a:pPr algn="ctr">
                <a:lnSpc>
                  <a:spcPct val="150000"/>
                </a:lnSpc>
              </a:pPr>
              <a:r>
                <a:rPr lang="pl-PL" sz="1600" b="1" i="0" dirty="0">
                  <a:effectLst/>
                  <a:latin typeface="Cavolini" panose="03000502040302020204" pitchFamily="66" charset="0"/>
                  <a:cs typeface="Cavolini" panose="03000502040302020204" pitchFamily="66" charset="0"/>
                </a:rPr>
                <a:t>Lepienie bałwana</a:t>
              </a:r>
              <a:endParaRPr lang="pl-PL" sz="1600" b="1" cap="none" spc="0" dirty="0">
                <a:ln w="0"/>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grpSp>
      <p:pic>
        <p:nvPicPr>
          <p:cNvPr id="25" name="Picture 4" descr="Snowball PNG Clipart | PNG Mart">
            <a:extLst>
              <a:ext uri="{FF2B5EF4-FFF2-40B4-BE49-F238E27FC236}">
                <a16:creationId xmlns:a16="http://schemas.microsoft.com/office/drawing/2014/main" id="{5E04B1A8-4637-4B03-865A-37DDBD9719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5262" y="4905143"/>
            <a:ext cx="1811434" cy="1676089"/>
          </a:xfrm>
          <a:prstGeom prst="rect">
            <a:avLst/>
          </a:prstGeom>
          <a:noFill/>
          <a:extLst>
            <a:ext uri="{909E8E84-426E-40DD-AFC4-6F175D3DCCD1}">
              <a14:hiddenFill xmlns:a14="http://schemas.microsoft.com/office/drawing/2010/main">
                <a:solidFill>
                  <a:srgbClr val="FFFFFF"/>
                </a:solidFill>
              </a14:hiddenFill>
            </a:ext>
          </a:extLst>
        </p:spPr>
      </p:pic>
      <p:sp>
        <p:nvSpPr>
          <p:cNvPr id="26" name="Prostokąt 25">
            <a:extLst>
              <a:ext uri="{FF2B5EF4-FFF2-40B4-BE49-F238E27FC236}">
                <a16:creationId xmlns:a16="http://schemas.microsoft.com/office/drawing/2014/main" id="{BFE56A32-8E14-4D91-94B7-BF18CD7C79EF}"/>
              </a:ext>
            </a:extLst>
          </p:cNvPr>
          <p:cNvSpPr/>
          <p:nvPr/>
        </p:nvSpPr>
        <p:spPr>
          <a:xfrm>
            <a:off x="4511689" y="5302121"/>
            <a:ext cx="1315298" cy="795154"/>
          </a:xfrm>
          <a:prstGeom prst="rect">
            <a:avLst/>
          </a:prstGeom>
          <a:noFill/>
        </p:spPr>
        <p:txBody>
          <a:bodyPr wrap="square" lIns="91440" tIns="45720" rIns="91440" bIns="45720">
            <a:spAutoFit/>
          </a:bodyPr>
          <a:lstStyle/>
          <a:p>
            <a:pPr algn="ctr">
              <a:lnSpc>
                <a:spcPct val="150000"/>
              </a:lnSpc>
            </a:pPr>
            <a:r>
              <a:rPr lang="pl-PL" sz="1600" b="1" i="0" dirty="0">
                <a:effectLst/>
                <a:latin typeface="Cavolini" panose="03000502040302020204" pitchFamily="66" charset="0"/>
                <a:cs typeface="Cavolini" panose="03000502040302020204" pitchFamily="66" charset="0"/>
              </a:rPr>
              <a:t>Rzucanie</a:t>
            </a:r>
          </a:p>
          <a:p>
            <a:pPr algn="ctr">
              <a:lnSpc>
                <a:spcPct val="150000"/>
              </a:lnSpc>
            </a:pPr>
            <a:r>
              <a:rPr lang="pl-PL" sz="1600" b="1" dirty="0">
                <a:ln w="0"/>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śnieżkami</a:t>
            </a:r>
            <a:endParaRPr lang="pl-PL" sz="1600" b="1" cap="none" spc="0" dirty="0">
              <a:ln w="0"/>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pic>
        <p:nvPicPr>
          <p:cNvPr id="27" name="Picture 4" descr="Snowball PNG Clipart | PNG Mart">
            <a:extLst>
              <a:ext uri="{FF2B5EF4-FFF2-40B4-BE49-F238E27FC236}">
                <a16:creationId xmlns:a16="http://schemas.microsoft.com/office/drawing/2014/main" id="{D78C94E4-7094-4E50-B321-C025F26E49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5857" y="4861654"/>
            <a:ext cx="1811434" cy="1676089"/>
          </a:xfrm>
          <a:prstGeom prst="rect">
            <a:avLst/>
          </a:prstGeom>
          <a:noFill/>
          <a:extLst>
            <a:ext uri="{909E8E84-426E-40DD-AFC4-6F175D3DCCD1}">
              <a14:hiddenFill xmlns:a14="http://schemas.microsoft.com/office/drawing/2010/main">
                <a:solidFill>
                  <a:srgbClr val="FFFFFF"/>
                </a:solidFill>
              </a14:hiddenFill>
            </a:ext>
          </a:extLst>
        </p:spPr>
      </p:pic>
      <p:sp>
        <p:nvSpPr>
          <p:cNvPr id="28" name="Prostokąt 27">
            <a:extLst>
              <a:ext uri="{FF2B5EF4-FFF2-40B4-BE49-F238E27FC236}">
                <a16:creationId xmlns:a16="http://schemas.microsoft.com/office/drawing/2014/main" id="{63F5DF32-3645-4C81-8A9E-86728E23CC74}"/>
              </a:ext>
            </a:extLst>
          </p:cNvPr>
          <p:cNvSpPr/>
          <p:nvPr/>
        </p:nvSpPr>
        <p:spPr>
          <a:xfrm>
            <a:off x="9354462" y="5257577"/>
            <a:ext cx="1654223" cy="795154"/>
          </a:xfrm>
          <a:prstGeom prst="rect">
            <a:avLst/>
          </a:prstGeom>
          <a:noFill/>
        </p:spPr>
        <p:txBody>
          <a:bodyPr wrap="square" lIns="91440" tIns="45720" rIns="91440" bIns="45720">
            <a:spAutoFit/>
          </a:bodyPr>
          <a:lstStyle/>
          <a:p>
            <a:pPr algn="ctr">
              <a:lnSpc>
                <a:spcPct val="150000"/>
              </a:lnSpc>
            </a:pPr>
            <a:r>
              <a:rPr lang="pl-PL" sz="1600" b="1" i="0" dirty="0">
                <a:effectLst/>
                <a:latin typeface="Cavolini" panose="03000502040302020204" pitchFamily="66" charset="0"/>
                <a:cs typeface="Cavolini" panose="03000502040302020204" pitchFamily="66" charset="0"/>
              </a:rPr>
              <a:t>Zjeżdżanie na jabłuszku</a:t>
            </a:r>
            <a:endParaRPr lang="pl-PL" sz="1600" b="1" cap="none" spc="0" dirty="0">
              <a:ln w="0"/>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pic>
        <p:nvPicPr>
          <p:cNvPr id="29" name="Obraz 28" descr="Obraz zawierający zabawka, lalka, grafika wektorowa&#10;&#10;Opis wygenerowany automatycznie">
            <a:extLst>
              <a:ext uri="{FF2B5EF4-FFF2-40B4-BE49-F238E27FC236}">
                <a16:creationId xmlns:a16="http://schemas.microsoft.com/office/drawing/2014/main" id="{7E9F800B-7E4D-43EF-8D3B-215F1E4C695B}"/>
              </a:ext>
            </a:extLst>
          </p:cNvPr>
          <p:cNvPicPr>
            <a:picLocks noChangeAspect="1"/>
          </p:cNvPicPr>
          <p:nvPr/>
        </p:nvPicPr>
        <p:blipFill rotWithShape="1">
          <a:blip r:embed="rId3">
            <a:extLst>
              <a:ext uri="{28A0092B-C50C-407E-A947-70E740481C1C}">
                <a14:useLocalDpi xmlns:a14="http://schemas.microsoft.com/office/drawing/2010/main" val="0"/>
              </a:ext>
            </a:extLst>
          </a:blip>
          <a:srcRect l="64633" t="2902" b="53905"/>
          <a:stretch/>
        </p:blipFill>
        <p:spPr>
          <a:xfrm>
            <a:off x="1212405" y="2772095"/>
            <a:ext cx="2105424" cy="2365641"/>
          </a:xfrm>
          <a:prstGeom prst="rect">
            <a:avLst/>
          </a:prstGeom>
        </p:spPr>
      </p:pic>
      <p:pic>
        <p:nvPicPr>
          <p:cNvPr id="30" name="Picture 4" descr="Snowball PNG Clipart | PNG Mart">
            <a:extLst>
              <a:ext uri="{FF2B5EF4-FFF2-40B4-BE49-F238E27FC236}">
                <a16:creationId xmlns:a16="http://schemas.microsoft.com/office/drawing/2014/main" id="{B8A55D5F-13D5-4B28-B597-8F1C0F83A3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306" y="4861653"/>
            <a:ext cx="1811434" cy="1676089"/>
          </a:xfrm>
          <a:prstGeom prst="rect">
            <a:avLst/>
          </a:prstGeom>
          <a:noFill/>
          <a:extLst>
            <a:ext uri="{909E8E84-426E-40DD-AFC4-6F175D3DCCD1}">
              <a14:hiddenFill xmlns:a14="http://schemas.microsoft.com/office/drawing/2010/main">
                <a:solidFill>
                  <a:srgbClr val="FFFFFF"/>
                </a:solidFill>
              </a14:hiddenFill>
            </a:ext>
          </a:extLst>
        </p:spPr>
      </p:pic>
      <p:sp>
        <p:nvSpPr>
          <p:cNvPr id="31" name="Prostokąt 30">
            <a:extLst>
              <a:ext uri="{FF2B5EF4-FFF2-40B4-BE49-F238E27FC236}">
                <a16:creationId xmlns:a16="http://schemas.microsoft.com/office/drawing/2014/main" id="{DA8FAF43-AB11-48C7-A833-BEC8498DB69A}"/>
              </a:ext>
            </a:extLst>
          </p:cNvPr>
          <p:cNvSpPr/>
          <p:nvPr/>
        </p:nvSpPr>
        <p:spPr>
          <a:xfrm>
            <a:off x="1599001" y="5210291"/>
            <a:ext cx="1654223" cy="795154"/>
          </a:xfrm>
          <a:prstGeom prst="rect">
            <a:avLst/>
          </a:prstGeom>
          <a:noFill/>
        </p:spPr>
        <p:txBody>
          <a:bodyPr wrap="square" lIns="91440" tIns="45720" rIns="91440" bIns="45720">
            <a:spAutoFit/>
          </a:bodyPr>
          <a:lstStyle/>
          <a:p>
            <a:pPr algn="ctr">
              <a:lnSpc>
                <a:spcPct val="150000"/>
              </a:lnSpc>
            </a:pPr>
            <a:r>
              <a:rPr lang="pl-PL" sz="1600" b="1" i="0" dirty="0">
                <a:effectLst/>
                <a:latin typeface="Cavolini" panose="03000502040302020204" pitchFamily="66" charset="0"/>
                <a:cs typeface="Cavolini" panose="03000502040302020204" pitchFamily="66" charset="0"/>
              </a:rPr>
              <a:t>Zjeżdżanie na sankach</a:t>
            </a:r>
            <a:endParaRPr lang="pl-PL" sz="1600" b="1" cap="none" spc="0" dirty="0">
              <a:ln w="0"/>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2463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inter Background Free vector in Adobe Illustrator ai ( .AI ), Encapsulated  PostScript eps ( .EPS ) format for free download 2.79MB">
            <a:extLst>
              <a:ext uri="{FF2B5EF4-FFF2-40B4-BE49-F238E27FC236}">
                <a16:creationId xmlns:a16="http://schemas.microsoft.com/office/drawing/2014/main" id="{374403B2-3A46-471D-9DB7-B36522391F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Summer Time">
            <a:extLst>
              <a:ext uri="{FF2B5EF4-FFF2-40B4-BE49-F238E27FC236}">
                <a16:creationId xmlns:a16="http://schemas.microsoft.com/office/drawing/2014/main" id="{2C735959-9B7C-4C68-94CA-0A39D3896D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61" t="1088" r="11998" b="2282"/>
          <a:stretch/>
        </p:blipFill>
        <p:spPr bwMode="auto">
          <a:xfrm>
            <a:off x="6685186" y="1220451"/>
            <a:ext cx="5092118" cy="5046124"/>
          </a:xfrm>
          <a:prstGeom prst="ellipse">
            <a:avLst/>
          </a:prstGeom>
          <a:noFill/>
          <a:extLst>
            <a:ext uri="{909E8E84-426E-40DD-AFC4-6F175D3DCCD1}">
              <a14:hiddenFill xmlns:a14="http://schemas.microsoft.com/office/drawing/2010/main">
                <a:solidFill>
                  <a:srgbClr val="FFFFFF"/>
                </a:solidFill>
              </a14:hiddenFill>
            </a:ext>
          </a:extLst>
        </p:spPr>
      </p:pic>
      <p:sp>
        <p:nvSpPr>
          <p:cNvPr id="4" name="pole tekstowe 3">
            <a:extLst>
              <a:ext uri="{FF2B5EF4-FFF2-40B4-BE49-F238E27FC236}">
                <a16:creationId xmlns:a16="http://schemas.microsoft.com/office/drawing/2014/main" id="{FFB119CC-C2C9-40F0-A94B-EF9213D508E1}"/>
              </a:ext>
            </a:extLst>
          </p:cNvPr>
          <p:cNvSpPr txBox="1"/>
          <p:nvPr/>
        </p:nvSpPr>
        <p:spPr>
          <a:xfrm>
            <a:off x="1404304" y="1054185"/>
            <a:ext cx="3571612" cy="4206986"/>
          </a:xfrm>
          <a:prstGeom prst="rect">
            <a:avLst/>
          </a:prstGeom>
          <a:noFill/>
        </p:spPr>
        <p:txBody>
          <a:bodyPr wrap="square">
            <a:spAutoFit/>
          </a:bodyPr>
          <a:lstStyle/>
          <a:p>
            <a:pPr algn="ctr">
              <a:lnSpc>
                <a:spcPct val="150000"/>
              </a:lnSpc>
            </a:pPr>
            <a:r>
              <a:rPr lang="pl-PL" b="1" i="0" dirty="0">
                <a:solidFill>
                  <a:srgbClr val="2B3A42"/>
                </a:solidFill>
                <a:effectLst/>
                <a:latin typeface="Cavolini" panose="03000502040302020204" pitchFamily="66" charset="0"/>
                <a:cs typeface="Cavolini" panose="03000502040302020204" pitchFamily="66" charset="0"/>
              </a:rPr>
              <a:t>Zima jest najchłodniejszą porą roku i właśnie od słów zimny, zimno wzięła swoją nazwę. </a:t>
            </a:r>
          </a:p>
          <a:p>
            <a:pPr algn="ctr">
              <a:lnSpc>
                <a:spcPct val="150000"/>
              </a:lnSpc>
            </a:pPr>
            <a:r>
              <a:rPr lang="pl-PL" b="1" i="0" dirty="0">
                <a:solidFill>
                  <a:srgbClr val="2B3A42"/>
                </a:solidFill>
                <a:effectLst/>
                <a:latin typeface="Cavolini" panose="03000502040302020204" pitchFamily="66" charset="0"/>
                <a:cs typeface="Cavolini" panose="03000502040302020204" pitchFamily="66" charset="0"/>
              </a:rPr>
              <a:t>Zima to pora roku, która następuje po jesieni i poprzedza wiosnę. </a:t>
            </a:r>
          </a:p>
          <a:p>
            <a:pPr algn="ctr">
              <a:lnSpc>
                <a:spcPct val="150000"/>
              </a:lnSpc>
            </a:pPr>
            <a:r>
              <a:rPr lang="pl-PL" b="1" i="0" dirty="0">
                <a:solidFill>
                  <a:srgbClr val="2B3A42"/>
                </a:solidFill>
                <a:effectLst/>
                <a:latin typeface="Cavolini" panose="03000502040302020204" pitchFamily="66" charset="0"/>
                <a:cs typeface="Cavolini" panose="03000502040302020204" pitchFamily="66" charset="0"/>
              </a:rPr>
              <a:t>Zima w jest jedną z czterech podstawowych pór roku. </a:t>
            </a:r>
            <a:endParaRPr lang="pl-PL" b="1" i="0" u="sng" dirty="0">
              <a:effectLst/>
              <a:latin typeface="Cavolini" panose="03000502040302020204" pitchFamily="66" charset="0"/>
              <a:cs typeface="Cavolini" panose="03000502040302020204" pitchFamily="66" charset="0"/>
            </a:endParaRPr>
          </a:p>
        </p:txBody>
      </p:sp>
      <p:sp>
        <p:nvSpPr>
          <p:cNvPr id="3" name="Strzałka: w prawo 2">
            <a:extLst>
              <a:ext uri="{FF2B5EF4-FFF2-40B4-BE49-F238E27FC236}">
                <a16:creationId xmlns:a16="http://schemas.microsoft.com/office/drawing/2014/main" id="{553E8FB1-F8F7-4CA8-88DC-121A2A74FEA2}"/>
              </a:ext>
            </a:extLst>
          </p:cNvPr>
          <p:cNvSpPr/>
          <p:nvPr/>
        </p:nvSpPr>
        <p:spPr>
          <a:xfrm>
            <a:off x="5701483" y="2147582"/>
            <a:ext cx="1094764" cy="57045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41814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grpId="0" nodeType="clickEffect">
                                  <p:stCondLst>
                                    <p:cond delay="0"/>
                                  </p:stCondLst>
                                  <p:childTnLst>
                                    <p:animMotion origin="layout" path="M 0.0418 0.00764 C 0.10117 -0.19097 0.23997 -0.26713 0.35169 -0.16157 C 0.46328 -0.05625 0.50612 0.19167 0.44661 0.39028 C 0.38737 0.58889 0.24818 0.66319 0.13659 0.55764 C 0.02487 0.45208 -0.01758 0.20602 0.0418 0.00764 Z " pathEditMode="relative" rAng="17880000" ptsTypes="AAAAA">
                                      <p:cBhvr>
                                        <p:cTn id="6" dur="2000" fill="hold"/>
                                        <p:tgtEl>
                                          <p:spTgt spid="3"/>
                                        </p:tgtEl>
                                        <p:attrNameLst>
                                          <p:attrName>ppt_x</p:attrName>
                                          <p:attrName>ppt_y</p:attrName>
                                        </p:attrNameLst>
                                      </p:cBhvr>
                                      <p:rCtr x="20260" y="19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rigt click and select &quot;set as wall-paper&quot; | Snowflake background, Free clip  art, Snow pictures">
            <a:extLst>
              <a:ext uri="{FF2B5EF4-FFF2-40B4-BE49-F238E27FC236}">
                <a16:creationId xmlns:a16="http://schemas.microsoft.com/office/drawing/2014/main" id="{B962D80C-C217-4FB4-BF7C-1C08B9C936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39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Prostokąt: zaokrąglone rogi 9">
            <a:extLst>
              <a:ext uri="{FF2B5EF4-FFF2-40B4-BE49-F238E27FC236}">
                <a16:creationId xmlns:a16="http://schemas.microsoft.com/office/drawing/2014/main" id="{004E5320-04FD-4E0B-AA0A-EE8226A306C1}"/>
              </a:ext>
            </a:extLst>
          </p:cNvPr>
          <p:cNvSpPr/>
          <p:nvPr/>
        </p:nvSpPr>
        <p:spPr>
          <a:xfrm>
            <a:off x="1244367" y="520117"/>
            <a:ext cx="9703266" cy="10234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dirty="0">
                <a:ln w="0"/>
                <a:solidFill>
                  <a:schemeClr val="tx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Kiedy zaczyna się zima?</a:t>
            </a:r>
          </a:p>
        </p:txBody>
      </p:sp>
      <p:grpSp>
        <p:nvGrpSpPr>
          <p:cNvPr id="11" name="Grupa 10">
            <a:extLst>
              <a:ext uri="{FF2B5EF4-FFF2-40B4-BE49-F238E27FC236}">
                <a16:creationId xmlns:a16="http://schemas.microsoft.com/office/drawing/2014/main" id="{489556E3-A5B5-4CF0-A199-6963AF8190E3}"/>
              </a:ext>
            </a:extLst>
          </p:cNvPr>
          <p:cNvGrpSpPr/>
          <p:nvPr/>
        </p:nvGrpSpPr>
        <p:grpSpPr>
          <a:xfrm>
            <a:off x="3416175" y="1627550"/>
            <a:ext cx="4876800" cy="4876800"/>
            <a:chOff x="4339905" y="1690688"/>
            <a:chExt cx="4876800" cy="4876800"/>
          </a:xfrm>
        </p:grpSpPr>
        <p:pic>
          <p:nvPicPr>
            <p:cNvPr id="12" name="Picture 4" descr="Snowball PNG Clipart | PNG Mart">
              <a:extLst>
                <a:ext uri="{FF2B5EF4-FFF2-40B4-BE49-F238E27FC236}">
                  <a16:creationId xmlns:a16="http://schemas.microsoft.com/office/drawing/2014/main" id="{16D85F87-8B48-4B09-93F1-4DD732613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9905" y="1690688"/>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13" name="Prostokąt 12">
              <a:extLst>
                <a:ext uri="{FF2B5EF4-FFF2-40B4-BE49-F238E27FC236}">
                  <a16:creationId xmlns:a16="http://schemas.microsoft.com/office/drawing/2014/main" id="{2FFCEF8D-F79A-47FF-9A13-A1EDDA318A24}"/>
                </a:ext>
              </a:extLst>
            </p:cNvPr>
            <p:cNvSpPr/>
            <p:nvPr/>
          </p:nvSpPr>
          <p:spPr>
            <a:xfrm>
              <a:off x="5159229" y="2562521"/>
              <a:ext cx="3137483" cy="2817503"/>
            </a:xfrm>
            <a:prstGeom prst="rect">
              <a:avLst/>
            </a:prstGeom>
            <a:noFill/>
          </p:spPr>
          <p:txBody>
            <a:bodyPr wrap="square" lIns="91440" tIns="45720" rIns="91440" bIns="45720">
              <a:spAutoFit/>
            </a:bodyPr>
            <a:lstStyle/>
            <a:p>
              <a:pPr algn="ctr">
                <a:lnSpc>
                  <a:spcPct val="150000"/>
                </a:lnSpc>
              </a:pPr>
              <a:r>
                <a:rPr lang="pl-PL" sz="2000" b="1" i="0" dirty="0">
                  <a:effectLst/>
                  <a:latin typeface="Cavolini" panose="03000502040302020204" pitchFamily="66" charset="0"/>
                  <a:cs typeface="Cavolini" panose="03000502040302020204" pitchFamily="66" charset="0"/>
                </a:rPr>
                <a:t>To zależy od tego, czy mamy na myśli zimę kalendarzową, meteorologiczną, klimatyczną, czy astronomiczną.</a:t>
              </a:r>
              <a:endParaRPr lang="pl-PL" sz="2000" b="1" cap="none" spc="0" dirty="0">
                <a:ln w="0"/>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endParaRPr>
            </a:p>
          </p:txBody>
        </p:sp>
      </p:grpSp>
    </p:spTree>
    <p:extLst>
      <p:ext uri="{BB962C8B-B14F-4D97-AF65-F5344CB8AC3E}">
        <p14:creationId xmlns:p14="http://schemas.microsoft.com/office/powerpoint/2010/main" val="294559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CE0D09C-C571-45FB-9589-DF5C535E6FB2}"/>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846C67E1-C680-4305-96D2-9683199587AB}"/>
              </a:ext>
            </a:extLst>
          </p:cNvPr>
          <p:cNvSpPr>
            <a:spLocks noGrp="1"/>
          </p:cNvSpPr>
          <p:nvPr>
            <p:ph idx="1"/>
          </p:nvPr>
        </p:nvSpPr>
        <p:spPr/>
        <p:txBody>
          <a:bodyPr/>
          <a:lstStyle/>
          <a:p>
            <a:endParaRPr lang="pl-PL" dirty="0"/>
          </a:p>
        </p:txBody>
      </p:sp>
      <p:pic>
        <p:nvPicPr>
          <p:cNvPr id="8194" name="Picture 2" descr="Snowy mountains by NateesArt on DeviantArt">
            <a:extLst>
              <a:ext uri="{FF2B5EF4-FFF2-40B4-BE49-F238E27FC236}">
                <a16:creationId xmlns:a16="http://schemas.microsoft.com/office/drawing/2014/main" id="{CEB5420C-54BE-4FE9-A0C9-C0355A2D243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pole tekstowe 5">
            <a:extLst>
              <a:ext uri="{FF2B5EF4-FFF2-40B4-BE49-F238E27FC236}">
                <a16:creationId xmlns:a16="http://schemas.microsoft.com/office/drawing/2014/main" id="{F6295858-1B71-4547-A6D1-1840C406E234}"/>
              </a:ext>
            </a:extLst>
          </p:cNvPr>
          <p:cNvSpPr txBox="1"/>
          <p:nvPr/>
        </p:nvSpPr>
        <p:spPr>
          <a:xfrm>
            <a:off x="936277" y="239537"/>
            <a:ext cx="10319445" cy="882999"/>
          </a:xfrm>
          <a:prstGeom prst="rect">
            <a:avLst/>
          </a:prstGeom>
          <a:noFill/>
        </p:spPr>
        <p:txBody>
          <a:bodyPr wrap="square">
            <a:spAutoFit/>
          </a:bodyPr>
          <a:lstStyle/>
          <a:p>
            <a:pPr algn="ctr">
              <a:lnSpc>
                <a:spcPct val="150000"/>
              </a:lnSpc>
            </a:pPr>
            <a:r>
              <a:rPr lang="pl-PL" b="1" i="0" dirty="0">
                <a:solidFill>
                  <a:srgbClr val="2B3A42"/>
                </a:solidFill>
                <a:effectLst/>
                <a:latin typeface="Cavolini" panose="03000502040302020204" pitchFamily="66" charset="0"/>
                <a:cs typeface="Cavolini" panose="03000502040302020204" pitchFamily="66" charset="0"/>
              </a:rPr>
              <a:t>Zima meteorologiczna</a:t>
            </a:r>
          </a:p>
          <a:p>
            <a:pPr algn="ctr">
              <a:lnSpc>
                <a:spcPct val="150000"/>
              </a:lnSpc>
            </a:pPr>
            <a:r>
              <a:rPr lang="pl-PL" b="0" i="0" dirty="0">
                <a:solidFill>
                  <a:srgbClr val="2B3A42"/>
                </a:solidFill>
                <a:effectLst/>
                <a:latin typeface="Cavolini" panose="03000502040302020204" pitchFamily="66" charset="0"/>
                <a:cs typeface="Cavolini" panose="03000502040302020204" pitchFamily="66" charset="0"/>
              </a:rPr>
              <a:t> wypada zawsze 1 grudnia</a:t>
            </a:r>
            <a:r>
              <a:rPr lang="pl-PL" dirty="0">
                <a:solidFill>
                  <a:srgbClr val="2B3A42"/>
                </a:solidFill>
                <a:latin typeface="Cavolini" panose="03000502040302020204" pitchFamily="66" charset="0"/>
                <a:cs typeface="Cavolini" panose="03000502040302020204" pitchFamily="66" charset="0"/>
              </a:rPr>
              <a:t>.</a:t>
            </a:r>
            <a:endParaRPr lang="pl-PL" dirty="0">
              <a:latin typeface="Cavolini" panose="03000502040302020204" pitchFamily="66" charset="0"/>
              <a:cs typeface="Cavolini" panose="03000502040302020204" pitchFamily="66" charset="0"/>
            </a:endParaRPr>
          </a:p>
        </p:txBody>
      </p:sp>
      <p:pic>
        <p:nvPicPr>
          <p:cNvPr id="2050" name="Picture 2" descr="1 grudzień! - ♥Twyla♥ - crazymonster.pinger.pl">
            <a:extLst>
              <a:ext uri="{FF2B5EF4-FFF2-40B4-BE49-F238E27FC236}">
                <a16:creationId xmlns:a16="http://schemas.microsoft.com/office/drawing/2014/main" id="{A6C16375-48BE-4063-A19A-2792E0739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376363"/>
            <a:ext cx="3810000" cy="410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06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nset 🌄 by Joyce Aquino on Dribbble">
            <a:extLst>
              <a:ext uri="{FF2B5EF4-FFF2-40B4-BE49-F238E27FC236}">
                <a16:creationId xmlns:a16="http://schemas.microsoft.com/office/drawing/2014/main" id="{B008A609-8E07-455B-A3C5-D49B1A68062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Prostokąt 2">
            <a:extLst>
              <a:ext uri="{FF2B5EF4-FFF2-40B4-BE49-F238E27FC236}">
                <a16:creationId xmlns:a16="http://schemas.microsoft.com/office/drawing/2014/main" id="{8AE6CF2F-E17B-41C1-BEEF-4BA70B9D509A}"/>
              </a:ext>
            </a:extLst>
          </p:cNvPr>
          <p:cNvSpPr/>
          <p:nvPr/>
        </p:nvSpPr>
        <p:spPr>
          <a:xfrm>
            <a:off x="1929961" y="89911"/>
            <a:ext cx="8130752" cy="923330"/>
          </a:xfrm>
          <a:prstGeom prst="rect">
            <a:avLst/>
          </a:prstGeom>
          <a:noFill/>
        </p:spPr>
        <p:txBody>
          <a:bodyPr wrap="none" lIns="91440" tIns="45720" rIns="91440" bIns="45720">
            <a:spAutoFit/>
          </a:bodyPr>
          <a:lstStyle/>
          <a:p>
            <a:pPr algn="ctr"/>
            <a:r>
              <a:rPr lang="pl-PL" sz="5400" b="0" cap="none" spc="0" dirty="0">
                <a:ln w="0"/>
                <a:solidFill>
                  <a:schemeClr val="bg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Zima astronomiczna</a:t>
            </a:r>
          </a:p>
        </p:txBody>
      </p:sp>
      <p:pic>
        <p:nvPicPr>
          <p:cNvPr id="2056" name="Picture 8" descr="Snow Winter Ground PNG Clipart Image | Gallery Yopriceville - High-Quality  Images and Transparent PNG Free Clipart">
            <a:extLst>
              <a:ext uri="{FF2B5EF4-FFF2-40B4-BE49-F238E27FC236}">
                <a16:creationId xmlns:a16="http://schemas.microsoft.com/office/drawing/2014/main" id="{D5DE8F80-3726-48C6-956A-860267AB0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20963"/>
            <a:ext cx="12192000" cy="4237037"/>
          </a:xfrm>
          <a:prstGeom prst="rect">
            <a:avLst/>
          </a:prstGeom>
          <a:noFill/>
          <a:extLst>
            <a:ext uri="{909E8E84-426E-40DD-AFC4-6F175D3DCCD1}">
              <a14:hiddenFill xmlns:a14="http://schemas.microsoft.com/office/drawing/2010/main">
                <a:solidFill>
                  <a:srgbClr val="FFFFFF"/>
                </a:solidFill>
              </a14:hiddenFill>
            </a:ext>
          </a:extLst>
        </p:spPr>
      </p:pic>
      <p:sp>
        <p:nvSpPr>
          <p:cNvPr id="4" name="pole tekstowe 3">
            <a:extLst>
              <a:ext uri="{FF2B5EF4-FFF2-40B4-BE49-F238E27FC236}">
                <a16:creationId xmlns:a16="http://schemas.microsoft.com/office/drawing/2014/main" id="{D5470B01-F998-4C36-96CB-E5951B1889A5}"/>
              </a:ext>
            </a:extLst>
          </p:cNvPr>
          <p:cNvSpPr txBox="1"/>
          <p:nvPr/>
        </p:nvSpPr>
        <p:spPr>
          <a:xfrm>
            <a:off x="264608" y="5289258"/>
            <a:ext cx="11461458" cy="1298497"/>
          </a:xfrm>
          <a:prstGeom prst="rect">
            <a:avLst/>
          </a:prstGeom>
          <a:noFill/>
        </p:spPr>
        <p:txBody>
          <a:bodyPr wrap="square">
            <a:spAutoFit/>
          </a:bodyPr>
          <a:lstStyle/>
          <a:p>
            <a:pPr algn="ctr">
              <a:lnSpc>
                <a:spcPct val="150000"/>
              </a:lnSpc>
            </a:pPr>
            <a:r>
              <a:rPr lang="pl-PL" b="0" i="0" dirty="0">
                <a:solidFill>
                  <a:srgbClr val="2B3A42"/>
                </a:solidFill>
                <a:effectLst/>
                <a:latin typeface="Cavolini" panose="03000502040302020204" pitchFamily="66" charset="0"/>
                <a:cs typeface="Cavolini" panose="03000502040302020204" pitchFamily="66" charset="0"/>
              </a:rPr>
              <a:t>Początek zimy astronomicznej na półkuli północnej przypada w dniu przesilenia zimowego z 21 na 22 grudnia i trwa do momentu równonocy wiosennej. Jest to zarazem </a:t>
            </a:r>
            <a:r>
              <a:rPr lang="pl-PL" b="1" i="0" dirty="0">
                <a:solidFill>
                  <a:srgbClr val="2B3A42"/>
                </a:solidFill>
                <a:effectLst/>
                <a:latin typeface="Cavolini" panose="03000502040302020204" pitchFamily="66" charset="0"/>
                <a:cs typeface="Cavolini" panose="03000502040302020204" pitchFamily="66" charset="0"/>
              </a:rPr>
              <a:t>najkrótszy dzień w roku</a:t>
            </a:r>
            <a:r>
              <a:rPr lang="pl-PL" b="0" i="0" dirty="0">
                <a:solidFill>
                  <a:srgbClr val="2B3A42"/>
                </a:solidFill>
                <a:effectLst/>
                <a:latin typeface="Cavolini" panose="03000502040302020204" pitchFamily="66" charset="0"/>
                <a:cs typeface="Cavolini" panose="03000502040302020204" pitchFamily="66" charset="0"/>
              </a:rPr>
              <a:t>.</a:t>
            </a:r>
          </a:p>
        </p:txBody>
      </p:sp>
    </p:spTree>
    <p:extLst>
      <p:ext uri="{BB962C8B-B14F-4D97-AF65-F5344CB8AC3E}">
        <p14:creationId xmlns:p14="http://schemas.microsoft.com/office/powerpoint/2010/main" val="2265010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rigt click and select &quot;set as wall-paper&quot; | Snowflake background, Free clip  art, Snow pictures">
            <a:extLst>
              <a:ext uri="{FF2B5EF4-FFF2-40B4-BE49-F238E27FC236}">
                <a16:creationId xmlns:a16="http://schemas.microsoft.com/office/drawing/2014/main" id="{B962D80C-C217-4FB4-BF7C-1C08B9C936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39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a:extLst>
              <a:ext uri="{FF2B5EF4-FFF2-40B4-BE49-F238E27FC236}">
                <a16:creationId xmlns:a16="http://schemas.microsoft.com/office/drawing/2014/main" id="{2274FE94-32E3-4F85-84BB-2044E33065D8}"/>
              </a:ext>
            </a:extLst>
          </p:cNvPr>
          <p:cNvSpPr>
            <a:spLocks noGrp="1"/>
          </p:cNvSpPr>
          <p:nvPr>
            <p:ph type="title"/>
          </p:nvPr>
        </p:nvSpPr>
        <p:spPr>
          <a:xfrm>
            <a:off x="2264328" y="301625"/>
            <a:ext cx="10515600" cy="1325563"/>
          </a:xfrm>
        </p:spPr>
        <p:txBody>
          <a:bodyPr/>
          <a:lstStyle/>
          <a:p>
            <a:r>
              <a:rPr lang="pl-PL" dirty="0">
                <a:latin typeface="Cavolini" panose="03000502040302020204" pitchFamily="66" charset="0"/>
                <a:cs typeface="Cavolini" panose="03000502040302020204" pitchFamily="66" charset="0"/>
              </a:rPr>
              <a:t>Zima klimatyczna</a:t>
            </a:r>
          </a:p>
        </p:txBody>
      </p:sp>
      <p:sp>
        <p:nvSpPr>
          <p:cNvPr id="3" name="Symbol zastępczy zawartości 2">
            <a:extLst>
              <a:ext uri="{FF2B5EF4-FFF2-40B4-BE49-F238E27FC236}">
                <a16:creationId xmlns:a16="http://schemas.microsoft.com/office/drawing/2014/main" id="{D6522EA6-755E-4B9C-89BB-F123E35A80DA}"/>
              </a:ext>
            </a:extLst>
          </p:cNvPr>
          <p:cNvSpPr>
            <a:spLocks noGrp="1"/>
          </p:cNvSpPr>
          <p:nvPr>
            <p:ph idx="1"/>
          </p:nvPr>
        </p:nvSpPr>
        <p:spPr>
          <a:xfrm>
            <a:off x="467424" y="5302621"/>
            <a:ext cx="11587556" cy="1932643"/>
          </a:xfrm>
        </p:spPr>
        <p:txBody>
          <a:bodyPr>
            <a:normAutofit fontScale="92500" lnSpcReduction="20000"/>
          </a:bodyPr>
          <a:lstStyle/>
          <a:p>
            <a:pPr marL="0" indent="0" algn="ctr">
              <a:lnSpc>
                <a:spcPct val="150000"/>
              </a:lnSpc>
              <a:buNone/>
            </a:pPr>
            <a:r>
              <a:rPr lang="pl-PL" sz="2400" b="0" i="0" dirty="0">
                <a:solidFill>
                  <a:srgbClr val="2B3A42"/>
                </a:solidFill>
                <a:effectLst/>
                <a:latin typeface="Cavolini" panose="03000502040302020204" pitchFamily="66" charset="0"/>
                <a:cs typeface="Cavolini" panose="03000502040302020204" pitchFamily="66" charset="0"/>
              </a:rPr>
              <a:t>Zima klimatyczna to taki okres pory roku, w którym dobowe temperatury powietrza spadają poniżej 0 °C.</a:t>
            </a:r>
          </a:p>
          <a:p>
            <a:pPr marL="0" indent="0" algn="ctr">
              <a:lnSpc>
                <a:spcPct val="150000"/>
              </a:lnSpc>
              <a:buNone/>
            </a:pPr>
            <a:br>
              <a:rPr lang="pl-PL" sz="2400" dirty="0"/>
            </a:br>
            <a:endParaRPr lang="pl-PL" sz="2400" dirty="0"/>
          </a:p>
        </p:txBody>
      </p:sp>
      <p:pic>
        <p:nvPicPr>
          <p:cNvPr id="3074" name="Picture 2" descr="Top Weather Stickers for Android &amp; iOS | Gfycat">
            <a:extLst>
              <a:ext uri="{FF2B5EF4-FFF2-40B4-BE49-F238E27FC236}">
                <a16:creationId xmlns:a16="http://schemas.microsoft.com/office/drawing/2014/main" id="{BA894E45-EDB3-4A3D-AD37-53CC8658FEF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27188"/>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173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 i git! - śmieszne zdjęcia, obrazki i filmiki — Najpiękniejszy język  czeski">
            <a:extLst>
              <a:ext uri="{FF2B5EF4-FFF2-40B4-BE49-F238E27FC236}">
                <a16:creationId xmlns:a16="http://schemas.microsoft.com/office/drawing/2014/main" id="{737384EB-CFB7-4463-B683-B2EBFA43CA4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id="{566D530B-A33C-4660-AFE5-AE35A9FA05CB}"/>
              </a:ext>
            </a:extLst>
          </p:cNvPr>
          <p:cNvSpPr/>
          <p:nvPr/>
        </p:nvSpPr>
        <p:spPr>
          <a:xfrm>
            <a:off x="841201" y="3017520"/>
            <a:ext cx="10509608" cy="769441"/>
          </a:xfrm>
          <a:prstGeom prst="rect">
            <a:avLst/>
          </a:prstGeom>
          <a:noFill/>
        </p:spPr>
        <p:txBody>
          <a:bodyPr wrap="none" lIns="91440" tIns="45720" rIns="91440" bIns="45720">
            <a:spAutoFit/>
          </a:bodyPr>
          <a:lstStyle/>
          <a:p>
            <a:pPr algn="ctr"/>
            <a:r>
              <a:rPr lang="pl-PL" sz="4400" b="0" cap="none" spc="0" dirty="0">
                <a:ln w="0"/>
                <a:solidFill>
                  <a:schemeClr val="bg1"/>
                </a:solidFill>
                <a:effectLst>
                  <a:outerShdw blurRad="38100" dist="19050" dir="2700000" algn="tl" rotWithShape="0">
                    <a:schemeClr val="dk1">
                      <a:alpha val="40000"/>
                    </a:schemeClr>
                  </a:outerShdw>
                </a:effectLst>
                <a:latin typeface="Cavolini" panose="03000502040302020204" pitchFamily="66" charset="0"/>
                <a:cs typeface="Cavolini" panose="03000502040302020204" pitchFamily="66" charset="0"/>
              </a:rPr>
              <a:t>Zimowe zjawiska atmosferyczne</a:t>
            </a:r>
          </a:p>
        </p:txBody>
      </p:sp>
    </p:spTree>
    <p:extLst>
      <p:ext uri="{BB962C8B-B14F-4D97-AF65-F5344CB8AC3E}">
        <p14:creationId xmlns:p14="http://schemas.microsoft.com/office/powerpoint/2010/main" val="3619961591"/>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1118</Words>
  <Application>Microsoft Office PowerPoint</Application>
  <PresentationFormat>Panoramiczny</PresentationFormat>
  <Paragraphs>86</Paragraphs>
  <Slides>33</Slides>
  <Notes>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33</vt:i4>
      </vt:variant>
    </vt:vector>
  </HeadingPairs>
  <TitlesOfParts>
    <vt:vector size="38" baseType="lpstr">
      <vt:lpstr>Arial</vt:lpstr>
      <vt:lpstr>Calibri</vt:lpstr>
      <vt:lpstr>Calibri Light</vt:lpstr>
      <vt:lpstr>Cavolini</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Zima klimatyczna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Dominika Kłosińska</dc:creator>
  <cp:lastModifiedBy>Dominika Kłosińska</cp:lastModifiedBy>
  <cp:revision>3</cp:revision>
  <dcterms:created xsi:type="dcterms:W3CDTF">2020-12-13T13:49:27Z</dcterms:created>
  <dcterms:modified xsi:type="dcterms:W3CDTF">2020-12-13T14:31:16Z</dcterms:modified>
</cp:coreProperties>
</file>